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78"/>
  </p:notesMasterIdLst>
  <p:sldIdLst>
    <p:sldId id="256" r:id="rId3"/>
    <p:sldId id="291" r:id="rId4"/>
    <p:sldId id="257" r:id="rId5"/>
    <p:sldId id="258" r:id="rId6"/>
    <p:sldId id="260" r:id="rId7"/>
    <p:sldId id="289" r:id="rId8"/>
    <p:sldId id="261" r:id="rId9"/>
    <p:sldId id="262" r:id="rId10"/>
    <p:sldId id="280" r:id="rId11"/>
    <p:sldId id="288" r:id="rId12"/>
    <p:sldId id="267" r:id="rId13"/>
    <p:sldId id="293" r:id="rId14"/>
    <p:sldId id="271" r:id="rId15"/>
    <p:sldId id="372" r:id="rId16"/>
    <p:sldId id="302" r:id="rId17"/>
    <p:sldId id="308" r:id="rId18"/>
    <p:sldId id="303" r:id="rId19"/>
    <p:sldId id="304" r:id="rId20"/>
    <p:sldId id="305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310" r:id="rId31"/>
    <p:sldId id="309" r:id="rId32"/>
    <p:sldId id="306" r:id="rId33"/>
    <p:sldId id="307" r:id="rId34"/>
    <p:sldId id="263" r:id="rId35"/>
    <p:sldId id="266" r:id="rId36"/>
    <p:sldId id="265" r:id="rId37"/>
    <p:sldId id="299" r:id="rId38"/>
    <p:sldId id="300" r:id="rId39"/>
    <p:sldId id="297" r:id="rId40"/>
    <p:sldId id="301" r:id="rId41"/>
    <p:sldId id="268" r:id="rId42"/>
    <p:sldId id="319" r:id="rId43"/>
    <p:sldId id="290" r:id="rId44"/>
    <p:sldId id="317" r:id="rId45"/>
    <p:sldId id="312" r:id="rId46"/>
    <p:sldId id="313" r:id="rId47"/>
    <p:sldId id="322" r:id="rId48"/>
    <p:sldId id="324" r:id="rId49"/>
    <p:sldId id="326" r:id="rId50"/>
    <p:sldId id="327" r:id="rId51"/>
    <p:sldId id="328" r:id="rId52"/>
    <p:sldId id="292" r:id="rId53"/>
    <p:sldId id="374" r:id="rId54"/>
    <p:sldId id="321" r:id="rId55"/>
    <p:sldId id="294" r:id="rId56"/>
    <p:sldId id="296" r:id="rId57"/>
    <p:sldId id="391" r:id="rId58"/>
    <p:sldId id="295" r:id="rId59"/>
    <p:sldId id="381" r:id="rId60"/>
    <p:sldId id="383" r:id="rId61"/>
    <p:sldId id="385" r:id="rId62"/>
    <p:sldId id="384" r:id="rId63"/>
    <p:sldId id="379" r:id="rId64"/>
    <p:sldId id="375" r:id="rId65"/>
    <p:sldId id="376" r:id="rId66"/>
    <p:sldId id="380" r:id="rId67"/>
    <p:sldId id="323" r:id="rId68"/>
    <p:sldId id="386" r:id="rId69"/>
    <p:sldId id="389" r:id="rId70"/>
    <p:sldId id="390" r:id="rId71"/>
    <p:sldId id="371" r:id="rId72"/>
    <p:sldId id="264" r:id="rId73"/>
    <p:sldId id="392" r:id="rId74"/>
    <p:sldId id="393" r:id="rId75"/>
    <p:sldId id="394" r:id="rId76"/>
    <p:sldId id="25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0000"/>
    <a:srgbClr val="609FDB"/>
    <a:srgbClr val="3F9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889" autoAdjust="0"/>
  </p:normalViewPr>
  <p:slideViewPr>
    <p:cSldViewPr snapToGrid="0">
      <p:cViewPr varScale="1">
        <p:scale>
          <a:sx n="67" d="100"/>
          <a:sy n="67" d="100"/>
        </p:scale>
        <p:origin x="12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succeed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A-461A-B5CE-4AE962D0B1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fail</c:v>
                </c:pt>
              </c:strCache>
            </c:strRef>
          </c:tx>
          <c:spPr>
            <a:solidFill>
              <a:srgbClr val="64000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A-461A-B5CE-4AE962D0B1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05838687"/>
        <c:axId val="1005845759"/>
      </c:barChart>
      <c:catAx>
        <c:axId val="1005838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005845759"/>
        <c:crosses val="autoZero"/>
        <c:auto val="1"/>
        <c:lblAlgn val="ctr"/>
        <c:lblOffset val="100"/>
        <c:noMultiLvlLbl val="0"/>
      </c:catAx>
      <c:valAx>
        <c:axId val="100584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83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Traffic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200</c:v>
                </c:pt>
                <c:pt idx="1">
                  <c:v>15000</c:v>
                </c:pt>
                <c:pt idx="2">
                  <c:v>180</c:v>
                </c:pt>
                <c:pt idx="3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0C-418A-BC6B-07BC358626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Autoscale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200</c:v>
                </c:pt>
                <c:pt idx="1">
                  <c:v>200</c:v>
                </c:pt>
                <c:pt idx="2">
                  <c:v>8000</c:v>
                </c:pt>
                <c:pt idx="3">
                  <c:v>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0C-418A-BC6B-07BC35862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248064"/>
        <c:axId val="36249312"/>
      </c:lineChart>
      <c:catAx>
        <c:axId val="36248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h: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9312"/>
        <c:crosses val="autoZero"/>
        <c:auto val="1"/>
        <c:lblAlgn val="ctr"/>
        <c:lblOffset val="100"/>
        <c:noMultiLvlLbl val="0"/>
      </c:catAx>
      <c:valAx>
        <c:axId val="362493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B9E4E9-2C4B-4F2D-8F9C-D7F1ACE1A57C}" type="doc">
      <dgm:prSet loTypeId="urn:microsoft.com/office/officeart/2005/8/layout/gear1" loCatId="cycle" qsTypeId="urn:microsoft.com/office/officeart/2005/8/quickstyle/simple5" qsCatId="simple" csTypeId="urn:microsoft.com/office/officeart/2005/8/colors/colorful5" csCatId="colorful" phldr="1"/>
      <dgm:spPr/>
    </dgm:pt>
    <dgm:pt modelId="{84939692-473B-43F0-AB36-FBFF6C228540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Independently Deployable</a:t>
          </a:r>
        </a:p>
      </dgm:t>
    </dgm:pt>
    <dgm:pt modelId="{460507FA-B5DA-4B1D-AD4C-C6801B06FDE8}" type="parTrans" cxnId="{E1A2155F-4271-4BDB-9DE8-68DA8A057F11}">
      <dgm:prSet/>
      <dgm:spPr/>
      <dgm:t>
        <a:bodyPr/>
        <a:lstStyle/>
        <a:p>
          <a:endParaRPr lang="en-US"/>
        </a:p>
      </dgm:t>
    </dgm:pt>
    <dgm:pt modelId="{D250EB21-4589-48AF-9493-18E29A0C867D}" type="sibTrans" cxnId="{E1A2155F-4271-4BDB-9DE8-68DA8A057F11}">
      <dgm:prSet/>
      <dgm:spPr/>
      <dgm:t>
        <a:bodyPr/>
        <a:lstStyle/>
        <a:p>
          <a:endParaRPr lang="en-US"/>
        </a:p>
      </dgm:t>
    </dgm:pt>
    <dgm:pt modelId="{92D175C4-56D3-4688-BC3A-52E9DE7643D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Polyglot</a:t>
          </a:r>
        </a:p>
      </dgm:t>
    </dgm:pt>
    <dgm:pt modelId="{2B419580-3B93-499F-ADDD-EAE8E0F6C751}" type="parTrans" cxnId="{1C896D3E-720F-4F76-AE65-7E2E535B7BA3}">
      <dgm:prSet/>
      <dgm:spPr/>
      <dgm:t>
        <a:bodyPr/>
        <a:lstStyle/>
        <a:p>
          <a:endParaRPr lang="en-US"/>
        </a:p>
      </dgm:t>
    </dgm:pt>
    <dgm:pt modelId="{5C5744A3-DCAF-4549-AB3A-9D5493EF823B}" type="sibTrans" cxnId="{1C896D3E-720F-4F76-AE65-7E2E535B7BA3}">
      <dgm:prSet/>
      <dgm:spPr/>
      <dgm:t>
        <a:bodyPr/>
        <a:lstStyle/>
        <a:p>
          <a:endParaRPr lang="en-US"/>
        </a:p>
      </dgm:t>
    </dgm:pt>
    <dgm:pt modelId="{27BCBB98-B287-4288-9B68-C5F9454EC293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Autonomous</a:t>
          </a:r>
        </a:p>
      </dgm:t>
    </dgm:pt>
    <dgm:pt modelId="{5E5F6370-7176-4F69-A897-D2AC054C0424}" type="parTrans" cxnId="{613F9F77-2B44-4C0B-85AF-D4ECE60D5D5C}">
      <dgm:prSet/>
      <dgm:spPr/>
      <dgm:t>
        <a:bodyPr/>
        <a:lstStyle/>
        <a:p>
          <a:endParaRPr lang="en-US"/>
        </a:p>
      </dgm:t>
    </dgm:pt>
    <dgm:pt modelId="{82BF68A1-EDB4-440C-B327-9B625EA113CD}" type="sibTrans" cxnId="{613F9F77-2B44-4C0B-85AF-D4ECE60D5D5C}">
      <dgm:prSet/>
      <dgm:spPr/>
      <dgm:t>
        <a:bodyPr/>
        <a:lstStyle/>
        <a:p>
          <a:endParaRPr lang="en-US"/>
        </a:p>
      </dgm:t>
    </dgm:pt>
    <dgm:pt modelId="{D99E53FB-911B-4867-9710-07BBB5630FFD}" type="pres">
      <dgm:prSet presAssocID="{1EB9E4E9-2C4B-4F2D-8F9C-D7F1ACE1A57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14780BB-058E-4CFC-926A-D6BB8DADA729}" type="pres">
      <dgm:prSet presAssocID="{84939692-473B-43F0-AB36-FBFF6C228540}" presName="gear1" presStyleLbl="node1" presStyleIdx="0" presStyleCnt="3">
        <dgm:presLayoutVars>
          <dgm:chMax val="1"/>
          <dgm:bulletEnabled val="1"/>
        </dgm:presLayoutVars>
      </dgm:prSet>
      <dgm:spPr/>
    </dgm:pt>
    <dgm:pt modelId="{059ABC89-FCF8-427E-90C0-AEF7AC4918B1}" type="pres">
      <dgm:prSet presAssocID="{84939692-473B-43F0-AB36-FBFF6C228540}" presName="gear1srcNode" presStyleLbl="node1" presStyleIdx="0" presStyleCnt="3"/>
      <dgm:spPr/>
    </dgm:pt>
    <dgm:pt modelId="{C0C02F1E-6061-493B-AFE5-84079A502028}" type="pres">
      <dgm:prSet presAssocID="{84939692-473B-43F0-AB36-FBFF6C228540}" presName="gear1dstNode" presStyleLbl="node1" presStyleIdx="0" presStyleCnt="3"/>
      <dgm:spPr/>
    </dgm:pt>
    <dgm:pt modelId="{E6450C53-E7AE-428D-AFC0-CA0B3A991C18}" type="pres">
      <dgm:prSet presAssocID="{92D175C4-56D3-4688-BC3A-52E9DE7643DF}" presName="gear2" presStyleLbl="node1" presStyleIdx="1" presStyleCnt="3">
        <dgm:presLayoutVars>
          <dgm:chMax val="1"/>
          <dgm:bulletEnabled val="1"/>
        </dgm:presLayoutVars>
      </dgm:prSet>
      <dgm:spPr/>
    </dgm:pt>
    <dgm:pt modelId="{EDB547D0-E751-4E2D-8B67-40C9F396DC43}" type="pres">
      <dgm:prSet presAssocID="{92D175C4-56D3-4688-BC3A-52E9DE7643DF}" presName="gear2srcNode" presStyleLbl="node1" presStyleIdx="1" presStyleCnt="3"/>
      <dgm:spPr/>
    </dgm:pt>
    <dgm:pt modelId="{2EE1464E-7C13-4586-8481-C60BFAA36AEB}" type="pres">
      <dgm:prSet presAssocID="{92D175C4-56D3-4688-BC3A-52E9DE7643DF}" presName="gear2dstNode" presStyleLbl="node1" presStyleIdx="1" presStyleCnt="3"/>
      <dgm:spPr/>
    </dgm:pt>
    <dgm:pt modelId="{62E4D866-B5CA-48BF-9F18-2B218ABDD8CF}" type="pres">
      <dgm:prSet presAssocID="{27BCBB98-B287-4288-9B68-C5F9454EC293}" presName="gear3" presStyleLbl="node1" presStyleIdx="2" presStyleCnt="3"/>
      <dgm:spPr/>
    </dgm:pt>
    <dgm:pt modelId="{DAC61FEC-840D-45CA-958C-E5663C6DB6BA}" type="pres">
      <dgm:prSet presAssocID="{27BCBB98-B287-4288-9B68-C5F9454EC29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4431325-1A4B-4392-AA16-DD8AC480DDDA}" type="pres">
      <dgm:prSet presAssocID="{27BCBB98-B287-4288-9B68-C5F9454EC293}" presName="gear3srcNode" presStyleLbl="node1" presStyleIdx="2" presStyleCnt="3"/>
      <dgm:spPr/>
    </dgm:pt>
    <dgm:pt modelId="{365F184C-DCA1-4AEF-8E6A-F97A3F21340F}" type="pres">
      <dgm:prSet presAssocID="{27BCBB98-B287-4288-9B68-C5F9454EC293}" presName="gear3dstNode" presStyleLbl="node1" presStyleIdx="2" presStyleCnt="3"/>
      <dgm:spPr/>
    </dgm:pt>
    <dgm:pt modelId="{C783046B-D6B6-40E6-85D1-01F59138B7FE}" type="pres">
      <dgm:prSet presAssocID="{D250EB21-4589-48AF-9493-18E29A0C867D}" presName="connector1" presStyleLbl="sibTrans2D1" presStyleIdx="0" presStyleCnt="3"/>
      <dgm:spPr/>
    </dgm:pt>
    <dgm:pt modelId="{F5EAA485-C8B4-4009-A1FF-8C3544CBC026}" type="pres">
      <dgm:prSet presAssocID="{5C5744A3-DCAF-4549-AB3A-9D5493EF823B}" presName="connector2" presStyleLbl="sibTrans2D1" presStyleIdx="1" presStyleCnt="3"/>
      <dgm:spPr/>
    </dgm:pt>
    <dgm:pt modelId="{BB8476AC-B250-4DD8-AB94-2DE1D95BE22E}" type="pres">
      <dgm:prSet presAssocID="{82BF68A1-EDB4-440C-B327-9B625EA113CD}" presName="connector3" presStyleLbl="sibTrans2D1" presStyleIdx="2" presStyleCnt="3"/>
      <dgm:spPr/>
    </dgm:pt>
  </dgm:ptLst>
  <dgm:cxnLst>
    <dgm:cxn modelId="{8884620E-9378-4B87-B8D2-D586C4B543C1}" type="presOf" srcId="{27BCBB98-B287-4288-9B68-C5F9454EC293}" destId="{365F184C-DCA1-4AEF-8E6A-F97A3F21340F}" srcOrd="3" destOrd="0" presId="urn:microsoft.com/office/officeart/2005/8/layout/gear1"/>
    <dgm:cxn modelId="{96BC5B15-BA24-4A58-A9BD-35F5A8C750F3}" type="presOf" srcId="{1EB9E4E9-2C4B-4F2D-8F9C-D7F1ACE1A57C}" destId="{D99E53FB-911B-4867-9710-07BBB5630FFD}" srcOrd="0" destOrd="0" presId="urn:microsoft.com/office/officeart/2005/8/layout/gear1"/>
    <dgm:cxn modelId="{A9990D1A-A152-40D5-9AB4-117E67C6B31A}" type="presOf" srcId="{84939692-473B-43F0-AB36-FBFF6C228540}" destId="{059ABC89-FCF8-427E-90C0-AEF7AC4918B1}" srcOrd="1" destOrd="0" presId="urn:microsoft.com/office/officeart/2005/8/layout/gear1"/>
    <dgm:cxn modelId="{6C593136-C0D8-447C-99D8-BDA958661B8C}" type="presOf" srcId="{27BCBB98-B287-4288-9B68-C5F9454EC293}" destId="{62E4D866-B5CA-48BF-9F18-2B218ABDD8CF}" srcOrd="0" destOrd="0" presId="urn:microsoft.com/office/officeart/2005/8/layout/gear1"/>
    <dgm:cxn modelId="{1C896D3E-720F-4F76-AE65-7E2E535B7BA3}" srcId="{1EB9E4E9-2C4B-4F2D-8F9C-D7F1ACE1A57C}" destId="{92D175C4-56D3-4688-BC3A-52E9DE7643DF}" srcOrd="1" destOrd="0" parTransId="{2B419580-3B93-499F-ADDD-EAE8E0F6C751}" sibTransId="{5C5744A3-DCAF-4549-AB3A-9D5493EF823B}"/>
    <dgm:cxn modelId="{E1A2155F-4271-4BDB-9DE8-68DA8A057F11}" srcId="{1EB9E4E9-2C4B-4F2D-8F9C-D7F1ACE1A57C}" destId="{84939692-473B-43F0-AB36-FBFF6C228540}" srcOrd="0" destOrd="0" parTransId="{460507FA-B5DA-4B1D-AD4C-C6801B06FDE8}" sibTransId="{D250EB21-4589-48AF-9493-18E29A0C867D}"/>
    <dgm:cxn modelId="{62F15F5F-E880-4953-80A8-68DA2E75003F}" type="presOf" srcId="{92D175C4-56D3-4688-BC3A-52E9DE7643DF}" destId="{E6450C53-E7AE-428D-AFC0-CA0B3A991C18}" srcOrd="0" destOrd="0" presId="urn:microsoft.com/office/officeart/2005/8/layout/gear1"/>
    <dgm:cxn modelId="{D75F334F-D842-4CFB-A3F0-099074D4BFFA}" type="presOf" srcId="{D250EB21-4589-48AF-9493-18E29A0C867D}" destId="{C783046B-D6B6-40E6-85D1-01F59138B7FE}" srcOrd="0" destOrd="0" presId="urn:microsoft.com/office/officeart/2005/8/layout/gear1"/>
    <dgm:cxn modelId="{D57C9F50-722C-4E6C-9635-D74AF50B5B30}" type="presOf" srcId="{27BCBB98-B287-4288-9B68-C5F9454EC293}" destId="{DAC61FEC-840D-45CA-958C-E5663C6DB6BA}" srcOrd="1" destOrd="0" presId="urn:microsoft.com/office/officeart/2005/8/layout/gear1"/>
    <dgm:cxn modelId="{613F9F77-2B44-4C0B-85AF-D4ECE60D5D5C}" srcId="{1EB9E4E9-2C4B-4F2D-8F9C-D7F1ACE1A57C}" destId="{27BCBB98-B287-4288-9B68-C5F9454EC293}" srcOrd="2" destOrd="0" parTransId="{5E5F6370-7176-4F69-A897-D2AC054C0424}" sibTransId="{82BF68A1-EDB4-440C-B327-9B625EA113CD}"/>
    <dgm:cxn modelId="{8EC5669A-70E8-4291-AAC4-BCE385816E75}" type="presOf" srcId="{92D175C4-56D3-4688-BC3A-52E9DE7643DF}" destId="{2EE1464E-7C13-4586-8481-C60BFAA36AEB}" srcOrd="2" destOrd="0" presId="urn:microsoft.com/office/officeart/2005/8/layout/gear1"/>
    <dgm:cxn modelId="{560469AB-E01A-4927-B153-4BBDE2D855B8}" type="presOf" srcId="{5C5744A3-DCAF-4549-AB3A-9D5493EF823B}" destId="{F5EAA485-C8B4-4009-A1FF-8C3544CBC026}" srcOrd="0" destOrd="0" presId="urn:microsoft.com/office/officeart/2005/8/layout/gear1"/>
    <dgm:cxn modelId="{5C4A4ECD-9ED4-41C8-AB77-237569358733}" type="presOf" srcId="{82BF68A1-EDB4-440C-B327-9B625EA113CD}" destId="{BB8476AC-B250-4DD8-AB94-2DE1D95BE22E}" srcOrd="0" destOrd="0" presId="urn:microsoft.com/office/officeart/2005/8/layout/gear1"/>
    <dgm:cxn modelId="{D7A26ED2-A83B-463E-A3AB-A74B5C8383B2}" type="presOf" srcId="{92D175C4-56D3-4688-BC3A-52E9DE7643DF}" destId="{EDB547D0-E751-4E2D-8B67-40C9F396DC43}" srcOrd="1" destOrd="0" presId="urn:microsoft.com/office/officeart/2005/8/layout/gear1"/>
    <dgm:cxn modelId="{2AF93DDB-5FFD-4421-8363-45B605FFF30C}" type="presOf" srcId="{84939692-473B-43F0-AB36-FBFF6C228540}" destId="{C0C02F1E-6061-493B-AFE5-84079A502028}" srcOrd="2" destOrd="0" presId="urn:microsoft.com/office/officeart/2005/8/layout/gear1"/>
    <dgm:cxn modelId="{F739FDF9-7CAC-4910-A447-9FC454211E22}" type="presOf" srcId="{84939692-473B-43F0-AB36-FBFF6C228540}" destId="{114780BB-058E-4CFC-926A-D6BB8DADA729}" srcOrd="0" destOrd="0" presId="urn:microsoft.com/office/officeart/2005/8/layout/gear1"/>
    <dgm:cxn modelId="{E7A63EFB-F792-479D-9429-A62861D492FC}" type="presOf" srcId="{27BCBB98-B287-4288-9B68-C5F9454EC293}" destId="{74431325-1A4B-4392-AA16-DD8AC480DDDA}" srcOrd="2" destOrd="0" presId="urn:microsoft.com/office/officeart/2005/8/layout/gear1"/>
    <dgm:cxn modelId="{CE5FB478-535C-4ACE-865C-947B72FF1DE1}" type="presParOf" srcId="{D99E53FB-911B-4867-9710-07BBB5630FFD}" destId="{114780BB-058E-4CFC-926A-D6BB8DADA729}" srcOrd="0" destOrd="0" presId="urn:microsoft.com/office/officeart/2005/8/layout/gear1"/>
    <dgm:cxn modelId="{DB2E598F-7B1F-4E41-A2FA-781E51AD5443}" type="presParOf" srcId="{D99E53FB-911B-4867-9710-07BBB5630FFD}" destId="{059ABC89-FCF8-427E-90C0-AEF7AC4918B1}" srcOrd="1" destOrd="0" presId="urn:microsoft.com/office/officeart/2005/8/layout/gear1"/>
    <dgm:cxn modelId="{B76D121D-6318-4D37-B91B-F386BD88A728}" type="presParOf" srcId="{D99E53FB-911B-4867-9710-07BBB5630FFD}" destId="{C0C02F1E-6061-493B-AFE5-84079A502028}" srcOrd="2" destOrd="0" presId="urn:microsoft.com/office/officeart/2005/8/layout/gear1"/>
    <dgm:cxn modelId="{5280CFF8-4847-4E2B-A50B-12DEC44188D5}" type="presParOf" srcId="{D99E53FB-911B-4867-9710-07BBB5630FFD}" destId="{E6450C53-E7AE-428D-AFC0-CA0B3A991C18}" srcOrd="3" destOrd="0" presId="urn:microsoft.com/office/officeart/2005/8/layout/gear1"/>
    <dgm:cxn modelId="{F0BD23FE-9ACD-44BB-94FF-C32F008C636F}" type="presParOf" srcId="{D99E53FB-911B-4867-9710-07BBB5630FFD}" destId="{EDB547D0-E751-4E2D-8B67-40C9F396DC43}" srcOrd="4" destOrd="0" presId="urn:microsoft.com/office/officeart/2005/8/layout/gear1"/>
    <dgm:cxn modelId="{519919E0-C4F6-4929-B20A-D6E2D7D25E72}" type="presParOf" srcId="{D99E53FB-911B-4867-9710-07BBB5630FFD}" destId="{2EE1464E-7C13-4586-8481-C60BFAA36AEB}" srcOrd="5" destOrd="0" presId="urn:microsoft.com/office/officeart/2005/8/layout/gear1"/>
    <dgm:cxn modelId="{24B0A2BD-452B-45F6-8D9F-1B282D92B993}" type="presParOf" srcId="{D99E53FB-911B-4867-9710-07BBB5630FFD}" destId="{62E4D866-B5CA-48BF-9F18-2B218ABDD8CF}" srcOrd="6" destOrd="0" presId="urn:microsoft.com/office/officeart/2005/8/layout/gear1"/>
    <dgm:cxn modelId="{C7908398-7333-4EC8-890A-C5D0CC4DC60A}" type="presParOf" srcId="{D99E53FB-911B-4867-9710-07BBB5630FFD}" destId="{DAC61FEC-840D-45CA-958C-E5663C6DB6BA}" srcOrd="7" destOrd="0" presId="urn:microsoft.com/office/officeart/2005/8/layout/gear1"/>
    <dgm:cxn modelId="{163C68B4-7E73-4BE2-B59A-4E2DE44A9359}" type="presParOf" srcId="{D99E53FB-911B-4867-9710-07BBB5630FFD}" destId="{74431325-1A4B-4392-AA16-DD8AC480DDDA}" srcOrd="8" destOrd="0" presId="urn:microsoft.com/office/officeart/2005/8/layout/gear1"/>
    <dgm:cxn modelId="{72E477FD-A360-40DF-A5C4-D7CB97F14F04}" type="presParOf" srcId="{D99E53FB-911B-4867-9710-07BBB5630FFD}" destId="{365F184C-DCA1-4AEF-8E6A-F97A3F21340F}" srcOrd="9" destOrd="0" presId="urn:microsoft.com/office/officeart/2005/8/layout/gear1"/>
    <dgm:cxn modelId="{6CF3FF71-8811-4AA6-A308-9B9437037C97}" type="presParOf" srcId="{D99E53FB-911B-4867-9710-07BBB5630FFD}" destId="{C783046B-D6B6-40E6-85D1-01F59138B7FE}" srcOrd="10" destOrd="0" presId="urn:microsoft.com/office/officeart/2005/8/layout/gear1"/>
    <dgm:cxn modelId="{A59E78E6-6D8E-46D6-9C4E-69D09CBC4F65}" type="presParOf" srcId="{D99E53FB-911B-4867-9710-07BBB5630FFD}" destId="{F5EAA485-C8B4-4009-A1FF-8C3544CBC026}" srcOrd="11" destOrd="0" presId="urn:microsoft.com/office/officeart/2005/8/layout/gear1"/>
    <dgm:cxn modelId="{0E05259F-8473-41E9-AAC9-27C1B3458C39}" type="presParOf" srcId="{D99E53FB-911B-4867-9710-07BBB5630FFD}" destId="{BB8476AC-B250-4DD8-AB94-2DE1D95BE22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780BB-058E-4CFC-926A-D6BB8DADA729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Independently Deployable</a:t>
          </a:r>
        </a:p>
      </dsp:txBody>
      <dsp:txXfrm>
        <a:off x="4392232" y="3136513"/>
        <a:ext cx="1781934" cy="1531918"/>
      </dsp:txXfrm>
    </dsp:sp>
    <dsp:sp modelId="{E6450C53-E7AE-428D-AFC0-CA0B3A991C18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Polyglot</a:t>
          </a:r>
        </a:p>
      </dsp:txBody>
      <dsp:txXfrm>
        <a:off x="2604759" y="2282937"/>
        <a:ext cx="1076134" cy="1069538"/>
      </dsp:txXfrm>
    </dsp:sp>
    <dsp:sp modelId="{62E4D866-B5CA-48BF-9F18-2B218ABDD8CF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Autonomous</a:t>
          </a:r>
        </a:p>
      </dsp:txBody>
      <dsp:txXfrm rot="-20700000">
        <a:off x="3738879" y="704426"/>
        <a:ext cx="1192106" cy="1192106"/>
      </dsp:txXfrm>
    </dsp:sp>
    <dsp:sp modelId="{C783046B-D6B6-40E6-85D1-01F59138B7FE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EAA485-C8B4-4009-A1FF-8C3544CBC026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8476AC-B250-4DD8-AB94-2DE1D95BE22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5F16C-5364-4375-B8F5-4FCBABEAF3E1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86464-E760-416C-AE38-1A8971F6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23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tax.com/dev/blog/rapid-read-protection-in-cassandra-2-0-2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57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44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38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16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77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98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37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53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0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2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SRP, no microservice 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21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96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05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57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4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Schema owner != Service Owner</a:t>
            </a:r>
          </a:p>
          <a:p>
            <a:r>
              <a:rPr lang="en-US" dirty="0"/>
              <a:t>“Be liberal in what you accept, and conservative in what you send” - https://www.rfc-editor.org/rfc/rfc1122</a:t>
            </a:r>
          </a:p>
          <a:p>
            <a:endParaRPr lang="en-US" dirty="0"/>
          </a:p>
          <a:p>
            <a:r>
              <a:rPr lang="en-US" dirty="0"/>
              <a:t>Schema Providers:</a:t>
            </a:r>
          </a:p>
          <a:p>
            <a:r>
              <a:rPr lang="en-US" dirty="0"/>
              <a:t>JSON Schema: https://json-schema.org/</a:t>
            </a:r>
          </a:p>
          <a:p>
            <a:r>
              <a:rPr lang="en-US" dirty="0"/>
              <a:t>Protocol Buffers: https://developers.google.com/protocol-buffers/</a:t>
            </a:r>
          </a:p>
          <a:p>
            <a:r>
              <a:rPr lang="en-US" dirty="0"/>
              <a:t>Avro: https://developers.google.com/protocol-buffers/</a:t>
            </a:r>
          </a:p>
          <a:p>
            <a:r>
              <a:rPr lang="en-US" dirty="0" err="1"/>
              <a:t>OpenAPI</a:t>
            </a:r>
            <a:r>
              <a:rPr lang="en-US" dirty="0"/>
              <a:t>: https://www.openapis.org/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Registry:</a:t>
            </a:r>
          </a:p>
          <a:p>
            <a:r>
              <a:rPr lang="en-US" dirty="0"/>
              <a:t>https://docs.confluent.io/platform/current/schema-registry</a:t>
            </a:r>
          </a:p>
          <a:p>
            <a:r>
              <a:rPr lang="en-US" dirty="0" err="1"/>
              <a:t>GraphQL</a:t>
            </a:r>
            <a:r>
              <a:rPr lang="en-US" dirty="0"/>
              <a:t> Schema Federation: </a:t>
            </a:r>
          </a:p>
          <a:p>
            <a:r>
              <a:rPr lang="en-US" dirty="0"/>
              <a:t>https://www.apollographql.com/docs/federation/federated-types/overview/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6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Idempotence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Timeouts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6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read-heavy workflow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Tight latency requirement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Cold cache &amp; distributed cache is not an option (thundering herd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2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Multi-writes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SYNC to ASYNC</a:t>
            </a:r>
          </a:p>
          <a:p>
            <a:pPr marL="171450" indent="-171450">
              <a:buFontTx/>
              <a:buChar char="-"/>
            </a:pPr>
            <a:r>
              <a:rPr lang="en-US" dirty="0"/>
              <a:t>BACKPRESSURE</a:t>
            </a:r>
          </a:p>
          <a:p>
            <a:r>
              <a:rPr lang="en-US" dirty="0"/>
              <a:t>-   Alternative =&gt; DAX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97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Density of </a:t>
            </a:r>
            <a:r>
              <a:rPr lang="en-US"/>
              <a:t>the material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Fiber is 1.5x slower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Eventual Consistency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Pressure increasing replication latency leads to increase of replication 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8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Love / Hate relationship (hands up)</a:t>
            </a:r>
          </a:p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47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4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87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Mock container (S3)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538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7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Availability -&gt; 99,99%</a:t>
            </a:r>
          </a:p>
          <a:p>
            <a:r>
              <a:rPr lang="en-US" dirty="0"/>
              <a:t>Consistency under 100ms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751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553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CB reacts if bulkhead is full.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Meter bulkhead and DynamoDB throttling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895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0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https://tech-lagoon.com/imagechef/en/white-to-transparent.html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33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55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621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08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702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2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635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503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3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908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TODO</a:t>
            </a:r>
            <a:r>
              <a:rPr lang="en-US" dirty="0"/>
              <a:t> - </a:t>
            </a:r>
            <a:r>
              <a:rPr lang="en-US" dirty="0" err="1"/>
              <a:t>SpeakerScore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584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TCP leaky abstraction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CAP theorem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Timeouts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Retries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Idempotence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Rapid-Read protection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750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Latency: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/>
          </a:p>
          <a:p>
            <a:r>
              <a:rPr lang="en-US" dirty="0"/>
              <a:t>Availability:</a:t>
            </a:r>
          </a:p>
          <a:p>
            <a:r>
              <a:rPr lang="en-US" dirty="0"/>
              <a:t>https://github.com/gitaroktato/microservices-availability-simulator</a:t>
            </a:r>
          </a:p>
          <a:p>
            <a:r>
              <a:rPr lang="en-US" dirty="0"/>
              <a:t>https://eventhelix.com/fault-handling/system-reliability-availability/</a:t>
            </a:r>
          </a:p>
          <a:p>
            <a:r>
              <a:rPr lang="en-US" dirty="0"/>
              <a:t>https://eventhelix.com/fault-handling/reliability-availability-basics/</a:t>
            </a:r>
          </a:p>
          <a:p>
            <a:endParaRPr lang="en-US" dirty="0"/>
          </a:p>
          <a:p>
            <a:r>
              <a:rPr lang="en-US" dirty="0"/>
              <a:t>https://en.wikipedia.org/wiki/Fallacies_of_distributed_computing</a:t>
            </a:r>
          </a:p>
          <a:p>
            <a:endParaRPr lang="en-US" dirty="0"/>
          </a:p>
          <a:p>
            <a:r>
              <a:rPr lang="en-US" dirty="0"/>
              <a:t>Backpressure with SQS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https://d1.awsstatic.com/architecture-diagrams/ArchitectureDiagrams/unreal-engines-pixel-streaming-on-aws-ra.pdf?did=wp_card&amp;trk=wp_card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Reliability: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https://www.joelonsoftware.com/2002/11/11/the-law-of-leaky-abstractions/</a:t>
            </a:r>
          </a:p>
          <a:p>
            <a:endParaRPr lang="en-US" dirty="0"/>
          </a:p>
          <a:p>
            <a:r>
              <a:rPr lang="en-US" dirty="0"/>
              <a:t>Queuing Theory</a:t>
            </a:r>
          </a:p>
          <a:p>
            <a:r>
              <a:rPr lang="en-US" dirty="0"/>
              <a:t>https://www.youtube.com/watch?v=oQGreeij-OE</a:t>
            </a:r>
          </a:p>
          <a:p>
            <a:r>
              <a:rPr lang="en-US" dirty="0"/>
              <a:t>https://www.youtube.com/watch?v=raRpbsWQBCo</a:t>
            </a:r>
          </a:p>
          <a:p>
            <a:r>
              <a:rPr lang="en-US" dirty="0"/>
              <a:t>https://en.wikipedia.org/wiki/Little%27s_law</a:t>
            </a:r>
          </a:p>
          <a:p>
            <a:endParaRPr lang="en-US" dirty="0"/>
          </a:p>
          <a:p>
            <a:r>
              <a:rPr lang="en-US" dirty="0"/>
              <a:t>Rapid-Read Protection:</a:t>
            </a:r>
          </a:p>
          <a:p>
            <a:r>
              <a:rPr lang="en-US" dirty="0">
                <a:hlinkClick r:id="rId3"/>
              </a:rPr>
              <a:t>http://www.datastax.com/dev/blog/rapid-read-protection-in-cassandra-2-0-2</a:t>
            </a:r>
            <a:endParaRPr lang="en-US" dirty="0"/>
          </a:p>
          <a:p>
            <a:endParaRPr lang="en-US" dirty="0"/>
          </a:p>
          <a:p>
            <a:r>
              <a:rPr lang="en-US" dirty="0"/>
              <a:t>Katas:</a:t>
            </a:r>
            <a:br>
              <a:rPr lang="en-US" dirty="0"/>
            </a:br>
            <a:r>
              <a:rPr lang="en-US" dirty="0"/>
              <a:t>https://nealford.com/katas/kata?id=GoingGoingGone</a:t>
            </a:r>
          </a:p>
          <a:p>
            <a:endParaRPr lang="en-US" dirty="0"/>
          </a:p>
          <a:p>
            <a:r>
              <a:rPr lang="en-US" dirty="0"/>
              <a:t>Kafka / Kinesis Multi-Region:</a:t>
            </a:r>
            <a:br>
              <a:rPr lang="en-US" dirty="0"/>
            </a:br>
            <a:r>
              <a:rPr lang="en-US" dirty="0"/>
              <a:t>https://aws.amazon.com/blogs/big-data/increase-apache-kafkas-resiliency-with-a-multi-region-deployment-and-mirrormaker-2/</a:t>
            </a:r>
          </a:p>
          <a:p>
            <a:r>
              <a:rPr lang="en-US" dirty="0"/>
              <a:t>https://aws.amazon.com/blogs/big-data/build-highly-available-streams-with-amazon-kinesis-data-streams/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479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486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372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1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9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 Microsystems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CAP theorem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2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Latency increase infinitely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09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2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B619-6954-BE27-E644-0F0824EBE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EE805-0B7C-88C7-9DB7-D5A51ED7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DEF7E-0F78-4D56-81F9-49F0383E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40C9A-4D50-3245-8E74-14D05906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6C9CF-735A-0E83-2375-ABA7B22A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4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055D-3D95-FC1D-1DDB-30796CC7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108E5-CC26-10DE-FBC4-AAF119156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CFB66-C500-968C-CFC7-B4E2BF2D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7F9C8-BF4A-04A8-5931-76AE8EA5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D4A9C-D273-6417-02B4-0AD70D61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6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6D255-96DC-7975-3D86-839A25079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E01B9-8ED6-DA49-BBB3-F06817A6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8E3B8-6A4A-5115-8FD4-76E0E051F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9925F-B0DB-8F7A-5BB9-66F99198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AC7E1-6DAD-2C1D-C4FB-6BB8B4E6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4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1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86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3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25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25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1313793" y="1840396"/>
            <a:ext cx="0" cy="3799152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5092604"/>
            <a:ext cx="703515" cy="7035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2794341"/>
            <a:ext cx="703515" cy="7035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3943473"/>
            <a:ext cx="703515" cy="70351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1645209"/>
            <a:ext cx="703515" cy="7035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1002651" y="1749023"/>
            <a:ext cx="622285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2883538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4042789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1007400" y="5188491"/>
            <a:ext cx="612787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116112" y="1810009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116112" y="2959141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16112" y="410827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116112" y="525740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04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32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25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CF87-FA02-8107-0EB3-471110F2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E1BF-CFB8-34E0-4623-5013DEDBC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27E2B-A7CA-7E1D-024B-C85C8D93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79DB-0C6F-D893-7781-A799E764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4677-F940-2722-181E-00058AC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9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5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0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97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59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6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35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42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675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6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4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BB38-C81E-E8F7-0C77-80F39451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5A290-C9A3-99E4-1FCA-B42086C90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60FBA-2399-E01D-DCF2-64445873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1C3E-FE01-B674-A596-82823807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1B3DC-DD66-EC80-48B9-1073A59B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614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773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9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835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804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584222" y="3406401"/>
            <a:ext cx="865048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440154" y="2938647"/>
            <a:ext cx="935511" cy="935511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4241907" y="2938647"/>
            <a:ext cx="935511" cy="935511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7046781" y="2938647"/>
            <a:ext cx="935511" cy="935511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9801347" y="2938647"/>
            <a:ext cx="935511" cy="935511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521334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330370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39407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885455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4798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675325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51565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14162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0464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3057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3258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0913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5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058471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79579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62900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6520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85384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68705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058471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777459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619835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4097612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7865215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1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0151"/>
            <a:ext cx="6094207" cy="40068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137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948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1"/>
            <a:ext cx="6094207" cy="3791360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303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2"/>
            <a:ext cx="6094207" cy="402175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324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9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45D8-F961-995C-1899-C8CCE7E2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B0A0-2548-781A-37E9-88A9155CE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EC1DC-DF6E-ADD7-5721-C56E3CC1C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1C1EB-968D-65D1-5A4C-857D2C86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AC414-BFC6-CC16-8BB8-9F0EFD76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101A1-4E49-A9B8-5FD0-9F2AF218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73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682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614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2347128"/>
            <a:ext cx="5236632" cy="339301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133" b="0" spc="133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77220" y="1718059"/>
            <a:ext cx="5236632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12695" y="1718059"/>
            <a:ext cx="3802083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512052" y="2347128"/>
            <a:ext cx="3803649" cy="339301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120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736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914092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458988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458344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970864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970220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5208725"/>
            <a:ext cx="10140353" cy="92246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i="1" spc="2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67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95662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131759"/>
            <a:ext cx="5312833" cy="524795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969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42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289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813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07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B34B-AAB7-7CF8-5A54-8D9C3532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8C526-BC31-0690-758B-8DDCC87A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838AA-9896-6288-F30E-2B4185392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3ADB8-384E-B8C2-433F-58B05B0BF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22595-905B-5AEF-3D56-B7E61247E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889DA0-4338-38DC-2910-5090C6EE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C72BD-DB77-C384-E4F9-14048DB0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C7F6E-6A2D-CD10-D675-75E622C1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47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922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198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50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1"/>
            <a:ext cx="1066800" cy="37570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73EE-5823-4A3C-AFA6-B39521E55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1" y="6265664"/>
            <a:ext cx="546321" cy="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827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8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44E4-C485-E0AC-D5DC-79A4C9C5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46275-783D-FCB6-81D4-FEE9741E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07166-928D-7A3B-10AE-3C94361C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FB80E-6D78-CEC9-FCFF-E03549B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84685-1095-E2AE-A0DA-CC8C90922B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745" y="6492875"/>
            <a:ext cx="470910" cy="1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7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F1FDF-0A4D-4DB7-15F7-DFFF404F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553C-AB61-DBF3-F4BA-0C16C2B0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8F5C-6F87-0CDF-C112-CC71BCD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8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2093-A3F0-7213-12B7-0DB0F40F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9BA5D-DD53-22A5-BB77-7BF91AE68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41B45-EA6B-363A-6660-F359C0A8B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2C95-C8FA-D806-C15F-1C082F742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B7B23-313A-CA1F-C9A0-07D2822D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B047A-EAEE-35F2-37CD-D89CA04D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3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FB39-153F-6B5A-4E91-C55603CF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107DE-1B1C-BC7C-3442-8F88C7005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0A03B-CAD7-BD05-B860-B2BF6601A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F170B-C2FA-C5D8-2186-B22C5FDC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0C8C6-39E3-C70E-228E-80B1AD1D1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E4796-1749-F917-9CDA-911C389B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5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9C7E-713E-8546-FFDC-F8E00971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DF4F1-6E67-DD6F-322E-08C32589B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E0B17-D4A1-673C-695E-3C91BA1D3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CB34D-DF6C-4979-B9BF-7911EABA257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4BD4C-26EB-FB38-A4CA-1F740D59D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6D5FF-38EE-9F53-98AC-1814209EB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9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323088" y="6400800"/>
            <a:ext cx="11545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3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death-star-ii-17ccca0dbb6b4e338fa999202f9e6685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Relationship Id="rId9" Type="http://schemas.openxmlformats.org/officeDocument/2006/relationships/image" Target="../media/image39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0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1.svg"/><Relationship Id="rId9" Type="http://schemas.openxmlformats.org/officeDocument/2006/relationships/image" Target="../media/image39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0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0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0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0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0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microsoft.com/office/2007/relationships/hdphoto" Target="../media/hdphoto1.wd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99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night sky, ocean floor&#10;&#10;Description automatically generated">
            <a:extLst>
              <a:ext uri="{FF2B5EF4-FFF2-40B4-BE49-F238E27FC236}">
                <a16:creationId xmlns:a16="http://schemas.microsoft.com/office/drawing/2014/main" id="{4A89A05A-0C5D-1EF8-E472-6C7C78AC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370" r="2499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989FF-7CBE-BD9D-7EE5-C0671C8CA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Agency FB" panose="020B0503020202020204" pitchFamily="34" charset="0"/>
              </a:rPr>
              <a:t>Aspects of Microservice Interactions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30BA5-BCF1-F692-1EAA-E0B3C49BFC04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sketchfab.com/3d-models/death-star-ii-17ccca0dbb6b4e338fa999202f9e668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832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2AE2FB-FBF4-5F9B-C173-16EBB4A3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5C5CE-0A8F-5845-C948-52027FAE713A}"/>
              </a:ext>
            </a:extLst>
          </p:cNvPr>
          <p:cNvSpPr txBox="1"/>
          <p:nvPr/>
        </p:nvSpPr>
        <p:spPr>
          <a:xfrm>
            <a:off x="7797323" y="122317"/>
            <a:ext cx="41472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CPU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RAM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Network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Disk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CPU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RAM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Network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Disk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250CD2-D7BB-6818-CC4B-EEDF290F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7FD1-63B2-0845-872F-820A12B6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6BFE559-90E9-C462-4C7A-F138B71CC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5639810"/>
              </p:ext>
            </p:extLst>
          </p:nvPr>
        </p:nvGraphicFramePr>
        <p:xfrm>
          <a:off x="1828799" y="1444977"/>
          <a:ext cx="9031111" cy="5047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6634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Numbers </a:t>
            </a:r>
            <a:r>
              <a:rPr lang="en-US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Every Programmer Should Know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F4FCB-6858-E4F6-60BC-3EE98C87A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49" r="1212"/>
          <a:stretch/>
        </p:blipFill>
        <p:spPr>
          <a:xfrm>
            <a:off x="592667" y="1687866"/>
            <a:ext cx="11006666" cy="4427890"/>
          </a:xfrm>
          <a:prstGeom prst="roundRect">
            <a:avLst>
              <a:gd name="adj" fmla="val 291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4951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E9FC86B-DB2D-8424-5E8F-6B84B2C6D357}"/>
              </a:ext>
            </a:extLst>
          </p:cNvPr>
          <p:cNvGrpSpPr/>
          <p:nvPr/>
        </p:nvGrpSpPr>
        <p:grpSpPr>
          <a:xfrm>
            <a:off x="1555662" y="419099"/>
            <a:ext cx="9080676" cy="6019802"/>
            <a:chOff x="2448384" y="369568"/>
            <a:chExt cx="7295232" cy="4705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192BBA-5A16-C0A2-37FD-2A3BB436F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131"/>
            <a:stretch/>
          </p:blipFill>
          <p:spPr>
            <a:xfrm>
              <a:off x="2448384" y="369568"/>
              <a:ext cx="7295232" cy="2133602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61E815-6497-344C-DF9E-C5E8684D6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674"/>
            <a:stretch/>
          </p:blipFill>
          <p:spPr>
            <a:xfrm>
              <a:off x="2448384" y="2240280"/>
              <a:ext cx="7295232" cy="2834640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970088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execution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time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-83996" y="425910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8956039" y="45958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departure rate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99AD535-B47E-355C-E20F-0D7470184ACB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2797985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1301073" y="276621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7918776" y="2789236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departure rate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ECF3E-FCD0-8ECA-8E68-755BB142BCF3}"/>
              </a:ext>
            </a:extLst>
          </p:cNvPr>
          <p:cNvSpPr txBox="1">
            <a:spLocks/>
          </p:cNvSpPr>
          <p:nvPr/>
        </p:nvSpPr>
        <p:spPr>
          <a:xfrm>
            <a:off x="4609924" y="2574608"/>
            <a:ext cx="2972151" cy="2390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1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8D0D1-E6B8-FBF7-D3C3-80055B8581D1}"/>
              </a:ext>
            </a:extLst>
          </p:cNvPr>
          <p:cNvSpPr/>
          <p:nvPr/>
        </p:nvSpPr>
        <p:spPr>
          <a:xfrm rot="637305">
            <a:off x="4273225" y="2967335"/>
            <a:ext cx="36455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backpressure!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3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42119" y="41662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668780" y="385466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100ms</a:t>
            </a:r>
          </a:p>
        </p:txBody>
      </p:sp>
    </p:spTree>
    <p:extLst>
      <p:ext uri="{BB962C8B-B14F-4D97-AF65-F5344CB8AC3E}">
        <p14:creationId xmlns:p14="http://schemas.microsoft.com/office/powerpoint/2010/main" val="229383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31959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100ms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</p:spTree>
    <p:extLst>
      <p:ext uri="{BB962C8B-B14F-4D97-AF65-F5344CB8AC3E}">
        <p14:creationId xmlns:p14="http://schemas.microsoft.com/office/powerpoint/2010/main" val="207305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838200" y="3167315"/>
            <a:ext cx="3379829" cy="52336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3354155" y="328712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3741953" y="328712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2969510" y="328712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4312614" y="3318384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2197911" y="328430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2585708" y="328430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1813266" y="328430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041667" y="328675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1429464" y="328675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89921C9-2D4E-7E81-F6DB-F79A419FA60B}"/>
              </a:ext>
            </a:extLst>
          </p:cNvPr>
          <p:cNvSpPr/>
          <p:nvPr/>
        </p:nvSpPr>
        <p:spPr>
          <a:xfrm>
            <a:off x="6920434" y="3167315"/>
            <a:ext cx="1574345" cy="52054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665EC-C3F7-5FCD-EEB2-7790931CE2D7}"/>
              </a:ext>
            </a:extLst>
          </p:cNvPr>
          <p:cNvSpPr/>
          <p:nvPr/>
        </p:nvSpPr>
        <p:spPr>
          <a:xfrm>
            <a:off x="8589364" y="3315564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237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A964E9CC-7C0E-E376-8C60-C48B7097F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" r="50973" b="52805"/>
          <a:stretch/>
        </p:blipFill>
        <p:spPr bwMode="auto">
          <a:xfrm>
            <a:off x="1817226" y="2286905"/>
            <a:ext cx="2002420" cy="2182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4E432B01-30D4-2A58-E438-47B9AD192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" t="50602" r="52212"/>
          <a:stretch/>
        </p:blipFill>
        <p:spPr bwMode="auto">
          <a:xfrm>
            <a:off x="8449518" y="2235977"/>
            <a:ext cx="1956122" cy="2284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8D8E09DC-579B-8773-F038-CE777049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5" r="8174" b="53194"/>
          <a:stretch/>
        </p:blipFill>
        <p:spPr bwMode="auto">
          <a:xfrm>
            <a:off x="5156521" y="2295906"/>
            <a:ext cx="1956122" cy="216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E90BC-0EA7-1304-9C8B-9AECAC0C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Death Star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3238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838200" y="3167315"/>
            <a:ext cx="3379829" cy="52336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3354155" y="328712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3741953" y="328712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2969510" y="328712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4312614" y="3318384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2197911" y="328430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2585708" y="328430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1813266" y="328430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1429464" y="328675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89921C9-2D4E-7E81-F6DB-F79A419FA60B}"/>
              </a:ext>
            </a:extLst>
          </p:cNvPr>
          <p:cNvSpPr/>
          <p:nvPr/>
        </p:nvSpPr>
        <p:spPr>
          <a:xfrm>
            <a:off x="6920434" y="3167315"/>
            <a:ext cx="1574345" cy="52054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B57E7CD5-66E6-5251-EA46-FF737DEFC464}"/>
              </a:ext>
            </a:extLst>
          </p:cNvPr>
          <p:cNvSpPr/>
          <p:nvPr/>
        </p:nvSpPr>
        <p:spPr>
          <a:xfrm>
            <a:off x="8082026" y="3270394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665EC-C3F7-5FCD-EEB2-7790931CE2D7}"/>
              </a:ext>
            </a:extLst>
          </p:cNvPr>
          <p:cNvSpPr/>
          <p:nvPr/>
        </p:nvSpPr>
        <p:spPr>
          <a:xfrm>
            <a:off x="8589364" y="3315564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400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838200" y="3167315"/>
            <a:ext cx="3379829" cy="52336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3354155" y="328712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3741953" y="328712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2969510" y="328712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4312614" y="3318384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2197911" y="328430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2585708" y="328430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1813266" y="328430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89921C9-2D4E-7E81-F6DB-F79A419FA60B}"/>
              </a:ext>
            </a:extLst>
          </p:cNvPr>
          <p:cNvSpPr/>
          <p:nvPr/>
        </p:nvSpPr>
        <p:spPr>
          <a:xfrm>
            <a:off x="6920434" y="3167315"/>
            <a:ext cx="1574345" cy="52054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B57E7CD5-66E6-5251-EA46-FF737DEFC464}"/>
              </a:ext>
            </a:extLst>
          </p:cNvPr>
          <p:cNvSpPr/>
          <p:nvPr/>
        </p:nvSpPr>
        <p:spPr>
          <a:xfrm>
            <a:off x="8082026" y="3270394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665EC-C3F7-5FCD-EEB2-7790931CE2D7}"/>
              </a:ext>
            </a:extLst>
          </p:cNvPr>
          <p:cNvSpPr/>
          <p:nvPr/>
        </p:nvSpPr>
        <p:spPr>
          <a:xfrm>
            <a:off x="8589364" y="3315564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14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150ms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838200" y="3167315"/>
            <a:ext cx="3379829" cy="52336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3354155" y="328712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3741953" y="328712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2969510" y="328712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4312614" y="3318384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2197911" y="328430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2585708" y="328430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89921C9-2D4E-7E81-F6DB-F79A419FA60B}"/>
              </a:ext>
            </a:extLst>
          </p:cNvPr>
          <p:cNvSpPr/>
          <p:nvPr/>
        </p:nvSpPr>
        <p:spPr>
          <a:xfrm>
            <a:off x="6920434" y="3167315"/>
            <a:ext cx="1574345" cy="52054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B57E7CD5-66E6-5251-EA46-FF737DEFC464}"/>
              </a:ext>
            </a:extLst>
          </p:cNvPr>
          <p:cNvSpPr/>
          <p:nvPr/>
        </p:nvSpPr>
        <p:spPr>
          <a:xfrm>
            <a:off x="8082026" y="3270394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665EC-C3F7-5FCD-EEB2-7790931CE2D7}"/>
              </a:ext>
            </a:extLst>
          </p:cNvPr>
          <p:cNvSpPr/>
          <p:nvPr/>
        </p:nvSpPr>
        <p:spPr>
          <a:xfrm>
            <a:off x="8589364" y="3315564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D9B9251-398F-99B5-5517-4D9734107BDA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7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200ms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838200" y="3167315"/>
            <a:ext cx="3379829" cy="52336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3354155" y="328712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3741953" y="328712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2969510" y="328712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4312614" y="3318384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2585708" y="328430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89921C9-2D4E-7E81-F6DB-F79A419FA60B}"/>
              </a:ext>
            </a:extLst>
          </p:cNvPr>
          <p:cNvSpPr/>
          <p:nvPr/>
        </p:nvSpPr>
        <p:spPr>
          <a:xfrm>
            <a:off x="6920434" y="3167315"/>
            <a:ext cx="1574345" cy="52054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B57E7CD5-66E6-5251-EA46-FF737DEFC464}"/>
              </a:ext>
            </a:extLst>
          </p:cNvPr>
          <p:cNvSpPr/>
          <p:nvPr/>
        </p:nvSpPr>
        <p:spPr>
          <a:xfrm>
            <a:off x="8082026" y="3270394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665EC-C3F7-5FCD-EEB2-7790931CE2D7}"/>
              </a:ext>
            </a:extLst>
          </p:cNvPr>
          <p:cNvSpPr/>
          <p:nvPr/>
        </p:nvSpPr>
        <p:spPr>
          <a:xfrm>
            <a:off x="8589364" y="3315564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D9B9251-398F-99B5-5517-4D9734107BDA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96C97501-D069-6AFA-1060-F442B8C2CBBD}"/>
              </a:ext>
            </a:extLst>
          </p:cNvPr>
          <p:cNvSpPr/>
          <p:nvPr/>
        </p:nvSpPr>
        <p:spPr>
          <a:xfrm>
            <a:off x="1146177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75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250ms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838200" y="3167315"/>
            <a:ext cx="3379829" cy="52336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3354155" y="328712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3741953" y="328712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2969510" y="328712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4312614" y="3318384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89921C9-2D4E-7E81-F6DB-F79A419FA60B}"/>
              </a:ext>
            </a:extLst>
          </p:cNvPr>
          <p:cNvSpPr/>
          <p:nvPr/>
        </p:nvSpPr>
        <p:spPr>
          <a:xfrm>
            <a:off x="6920434" y="3167315"/>
            <a:ext cx="1574345" cy="52054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B57E7CD5-66E6-5251-EA46-FF737DEFC464}"/>
              </a:ext>
            </a:extLst>
          </p:cNvPr>
          <p:cNvSpPr/>
          <p:nvPr/>
        </p:nvSpPr>
        <p:spPr>
          <a:xfrm>
            <a:off x="8082026" y="3270394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665EC-C3F7-5FCD-EEB2-7790931CE2D7}"/>
              </a:ext>
            </a:extLst>
          </p:cNvPr>
          <p:cNvSpPr/>
          <p:nvPr/>
        </p:nvSpPr>
        <p:spPr>
          <a:xfrm>
            <a:off x="8589364" y="3315564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D9B9251-398F-99B5-5517-4D9734107BDA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96C97501-D069-6AFA-1060-F442B8C2CBBD}"/>
              </a:ext>
            </a:extLst>
          </p:cNvPr>
          <p:cNvSpPr/>
          <p:nvPr/>
        </p:nvSpPr>
        <p:spPr>
          <a:xfrm>
            <a:off x="1146177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ACAA0831-A10A-C8A9-84DB-8236CC92B799}"/>
              </a:ext>
            </a:extLst>
          </p:cNvPr>
          <p:cNvSpPr/>
          <p:nvPr/>
        </p:nvSpPr>
        <p:spPr>
          <a:xfrm>
            <a:off x="10920204" y="3593310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41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300ms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838200" y="3167315"/>
            <a:ext cx="3379829" cy="52336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3354155" y="328712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3741953" y="328712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4312614" y="3318384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89921C9-2D4E-7E81-F6DB-F79A419FA60B}"/>
              </a:ext>
            </a:extLst>
          </p:cNvPr>
          <p:cNvSpPr/>
          <p:nvPr/>
        </p:nvSpPr>
        <p:spPr>
          <a:xfrm>
            <a:off x="6920434" y="3167315"/>
            <a:ext cx="1574345" cy="52054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B57E7CD5-66E6-5251-EA46-FF737DEFC464}"/>
              </a:ext>
            </a:extLst>
          </p:cNvPr>
          <p:cNvSpPr/>
          <p:nvPr/>
        </p:nvSpPr>
        <p:spPr>
          <a:xfrm>
            <a:off x="8082026" y="3270394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665EC-C3F7-5FCD-EEB2-7790931CE2D7}"/>
              </a:ext>
            </a:extLst>
          </p:cNvPr>
          <p:cNvSpPr/>
          <p:nvPr/>
        </p:nvSpPr>
        <p:spPr>
          <a:xfrm>
            <a:off x="8589364" y="3315564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D9B9251-398F-99B5-5517-4D9734107BDA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96C97501-D069-6AFA-1060-F442B8C2CBBD}"/>
              </a:ext>
            </a:extLst>
          </p:cNvPr>
          <p:cNvSpPr/>
          <p:nvPr/>
        </p:nvSpPr>
        <p:spPr>
          <a:xfrm>
            <a:off x="1146177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ACAA0831-A10A-C8A9-84DB-8236CC92B799}"/>
              </a:ext>
            </a:extLst>
          </p:cNvPr>
          <p:cNvSpPr/>
          <p:nvPr/>
        </p:nvSpPr>
        <p:spPr>
          <a:xfrm>
            <a:off x="10920204" y="3593310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9E2CAAC-319A-591A-C137-7155D65E612F}"/>
              </a:ext>
            </a:extLst>
          </p:cNvPr>
          <p:cNvSpPr/>
          <p:nvPr/>
        </p:nvSpPr>
        <p:spPr>
          <a:xfrm>
            <a:off x="11301767" y="3593310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3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350ms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838200" y="3167315"/>
            <a:ext cx="3379829" cy="52336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3741953" y="3287122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4312614" y="3318384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89921C9-2D4E-7E81-F6DB-F79A419FA60B}"/>
              </a:ext>
            </a:extLst>
          </p:cNvPr>
          <p:cNvSpPr/>
          <p:nvPr/>
        </p:nvSpPr>
        <p:spPr>
          <a:xfrm>
            <a:off x="6920434" y="3167315"/>
            <a:ext cx="1574345" cy="52054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B57E7CD5-66E6-5251-EA46-FF737DEFC464}"/>
              </a:ext>
            </a:extLst>
          </p:cNvPr>
          <p:cNvSpPr/>
          <p:nvPr/>
        </p:nvSpPr>
        <p:spPr>
          <a:xfrm>
            <a:off x="8082026" y="3270394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665EC-C3F7-5FCD-EEB2-7790931CE2D7}"/>
              </a:ext>
            </a:extLst>
          </p:cNvPr>
          <p:cNvSpPr/>
          <p:nvPr/>
        </p:nvSpPr>
        <p:spPr>
          <a:xfrm>
            <a:off x="8589364" y="3315564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D9B9251-398F-99B5-5517-4D9734107BDA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96C97501-D069-6AFA-1060-F442B8C2CBBD}"/>
              </a:ext>
            </a:extLst>
          </p:cNvPr>
          <p:cNvSpPr/>
          <p:nvPr/>
        </p:nvSpPr>
        <p:spPr>
          <a:xfrm>
            <a:off x="1146177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ACAA0831-A10A-C8A9-84DB-8236CC92B799}"/>
              </a:ext>
            </a:extLst>
          </p:cNvPr>
          <p:cNvSpPr/>
          <p:nvPr/>
        </p:nvSpPr>
        <p:spPr>
          <a:xfrm>
            <a:off x="10920204" y="3593310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9E2CAAC-319A-591A-C137-7155D65E612F}"/>
              </a:ext>
            </a:extLst>
          </p:cNvPr>
          <p:cNvSpPr/>
          <p:nvPr/>
        </p:nvSpPr>
        <p:spPr>
          <a:xfrm>
            <a:off x="11301767" y="3593310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42DE1F33-233D-BFD2-8AA9-DADAC09860CA}"/>
              </a:ext>
            </a:extLst>
          </p:cNvPr>
          <p:cNvSpPr/>
          <p:nvPr/>
        </p:nvSpPr>
        <p:spPr>
          <a:xfrm>
            <a:off x="11097313" y="3918520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289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400ms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838200" y="3167315"/>
            <a:ext cx="3379829" cy="52336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4312614" y="3318384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89921C9-2D4E-7E81-F6DB-F79A419FA60B}"/>
              </a:ext>
            </a:extLst>
          </p:cNvPr>
          <p:cNvSpPr/>
          <p:nvPr/>
        </p:nvSpPr>
        <p:spPr>
          <a:xfrm>
            <a:off x="6920434" y="3167315"/>
            <a:ext cx="1574345" cy="52054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B57E7CD5-66E6-5251-EA46-FF737DEFC464}"/>
              </a:ext>
            </a:extLst>
          </p:cNvPr>
          <p:cNvSpPr/>
          <p:nvPr/>
        </p:nvSpPr>
        <p:spPr>
          <a:xfrm>
            <a:off x="8082026" y="3270394"/>
            <a:ext cx="283754" cy="283754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665EC-C3F7-5FCD-EEB2-7790931CE2D7}"/>
              </a:ext>
            </a:extLst>
          </p:cNvPr>
          <p:cNvSpPr/>
          <p:nvPr/>
        </p:nvSpPr>
        <p:spPr>
          <a:xfrm>
            <a:off x="8589364" y="3315564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D9B9251-398F-99B5-5517-4D9734107BDA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96C97501-D069-6AFA-1060-F442B8C2CBBD}"/>
              </a:ext>
            </a:extLst>
          </p:cNvPr>
          <p:cNvSpPr/>
          <p:nvPr/>
        </p:nvSpPr>
        <p:spPr>
          <a:xfrm>
            <a:off x="1146177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ACAA0831-A10A-C8A9-84DB-8236CC92B799}"/>
              </a:ext>
            </a:extLst>
          </p:cNvPr>
          <p:cNvSpPr/>
          <p:nvPr/>
        </p:nvSpPr>
        <p:spPr>
          <a:xfrm>
            <a:off x="10920204" y="3593310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9E2CAAC-319A-591A-C137-7155D65E612F}"/>
              </a:ext>
            </a:extLst>
          </p:cNvPr>
          <p:cNvSpPr/>
          <p:nvPr/>
        </p:nvSpPr>
        <p:spPr>
          <a:xfrm>
            <a:off x="11301767" y="3593310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42DE1F33-233D-BFD2-8AA9-DADAC09860CA}"/>
              </a:ext>
            </a:extLst>
          </p:cNvPr>
          <p:cNvSpPr/>
          <p:nvPr/>
        </p:nvSpPr>
        <p:spPr>
          <a:xfrm>
            <a:off x="11097313" y="3918520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377D865-1DDD-0C8F-BF10-6826AD9EC0E5}"/>
              </a:ext>
            </a:extLst>
          </p:cNvPr>
          <p:cNvSpPr/>
          <p:nvPr/>
        </p:nvSpPr>
        <p:spPr>
          <a:xfrm>
            <a:off x="10890034" y="2964453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750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450ms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838200" y="3167315"/>
            <a:ext cx="3379829" cy="52336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4312614" y="3318384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89921C9-2D4E-7E81-F6DB-F79A419FA60B}"/>
              </a:ext>
            </a:extLst>
          </p:cNvPr>
          <p:cNvSpPr/>
          <p:nvPr/>
        </p:nvSpPr>
        <p:spPr>
          <a:xfrm>
            <a:off x="6920434" y="3167315"/>
            <a:ext cx="1574345" cy="52054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665EC-C3F7-5FCD-EEB2-7790931CE2D7}"/>
              </a:ext>
            </a:extLst>
          </p:cNvPr>
          <p:cNvSpPr/>
          <p:nvPr/>
        </p:nvSpPr>
        <p:spPr>
          <a:xfrm>
            <a:off x="8589364" y="3315564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D9B9251-398F-99B5-5517-4D9734107BDA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96C97501-D069-6AFA-1060-F442B8C2CBBD}"/>
              </a:ext>
            </a:extLst>
          </p:cNvPr>
          <p:cNvSpPr/>
          <p:nvPr/>
        </p:nvSpPr>
        <p:spPr>
          <a:xfrm>
            <a:off x="1146177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ACAA0831-A10A-C8A9-84DB-8236CC92B799}"/>
              </a:ext>
            </a:extLst>
          </p:cNvPr>
          <p:cNvSpPr/>
          <p:nvPr/>
        </p:nvSpPr>
        <p:spPr>
          <a:xfrm>
            <a:off x="10920204" y="3593310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9E2CAAC-319A-591A-C137-7155D65E612F}"/>
              </a:ext>
            </a:extLst>
          </p:cNvPr>
          <p:cNvSpPr/>
          <p:nvPr/>
        </p:nvSpPr>
        <p:spPr>
          <a:xfrm>
            <a:off x="11301767" y="3593310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42DE1F33-233D-BFD2-8AA9-DADAC09860CA}"/>
              </a:ext>
            </a:extLst>
          </p:cNvPr>
          <p:cNvSpPr/>
          <p:nvPr/>
        </p:nvSpPr>
        <p:spPr>
          <a:xfrm>
            <a:off x="11097313" y="3918520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377D865-1DDD-0C8F-BF10-6826AD9EC0E5}"/>
              </a:ext>
            </a:extLst>
          </p:cNvPr>
          <p:cNvSpPr/>
          <p:nvPr/>
        </p:nvSpPr>
        <p:spPr>
          <a:xfrm>
            <a:off x="10890034" y="2964453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9BE478C-C093-3765-05F6-D2E3013212FA}"/>
              </a:ext>
            </a:extLst>
          </p:cNvPr>
          <p:cNvSpPr/>
          <p:nvPr/>
        </p:nvSpPr>
        <p:spPr>
          <a:xfrm>
            <a:off x="11270962" y="2975547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8D70EA9-F3E2-AA1E-D61D-3B1123C69779}"/>
              </a:ext>
            </a:extLst>
          </p:cNvPr>
          <p:cNvSpPr txBox="1">
            <a:spLocks/>
          </p:cNvSpPr>
          <p:nvPr/>
        </p:nvSpPr>
        <p:spPr>
          <a:xfrm>
            <a:off x="9753114" y="4060397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0524956-FAB6-D0DC-A56F-405256C428A5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100ms</a:t>
            </a:r>
          </a:p>
        </p:txBody>
      </p:sp>
    </p:spTree>
    <p:extLst>
      <p:ext uri="{BB962C8B-B14F-4D97-AF65-F5344CB8AC3E}">
        <p14:creationId xmlns:p14="http://schemas.microsoft.com/office/powerpoint/2010/main" val="1066833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100ms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150ms</a:t>
            </a:r>
          </a:p>
        </p:txBody>
      </p:sp>
    </p:spTree>
    <p:extLst>
      <p:ext uri="{BB962C8B-B14F-4D97-AF65-F5344CB8AC3E}">
        <p14:creationId xmlns:p14="http://schemas.microsoft.com/office/powerpoint/2010/main" val="55326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5255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9C6F4-F398-6E37-5903-E809428FF49B}"/>
              </a:ext>
            </a:extLst>
          </p:cNvPr>
          <p:cNvSpPr txBox="1"/>
          <p:nvPr/>
        </p:nvSpPr>
        <p:spPr>
          <a:xfrm>
            <a:off x="1112520" y="2874109"/>
            <a:ext cx="996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latency </a:t>
            </a:r>
            <a:r>
              <a:rPr lang="en-US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 sum(execution time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  <a:endParaRPr lang="en-US" b="1" i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31774-EB95-F42E-4D65-777B06726BC7}"/>
              </a:ext>
            </a:extLst>
          </p:cNvPr>
          <p:cNvSpPr txBox="1"/>
          <p:nvPr/>
        </p:nvSpPr>
        <p:spPr>
          <a:xfrm>
            <a:off x="1112520" y="4512025"/>
            <a:ext cx="996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throughput</a:t>
            </a:r>
            <a:r>
              <a:rPr lang="en-US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min(parallelism / execution time)</a:t>
            </a:r>
          </a:p>
        </p:txBody>
      </p:sp>
    </p:spTree>
    <p:extLst>
      <p:ext uri="{BB962C8B-B14F-4D97-AF65-F5344CB8AC3E}">
        <p14:creationId xmlns:p14="http://schemas.microsoft.com/office/powerpoint/2010/main" val="193097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QoS?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3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197580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173466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221921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173466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216429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1391920" y="361156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DB8AE5-AEA7-7586-F094-31FE52CAF919}"/>
              </a:ext>
            </a:extLst>
          </p:cNvPr>
          <p:cNvSpPr/>
          <p:nvPr/>
        </p:nvSpPr>
        <p:spPr>
          <a:xfrm>
            <a:off x="7924800" y="337042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544576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07060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046E57D-0BD3-768C-B1CF-86BA691F72B6}"/>
              </a:ext>
            </a:extLst>
          </p:cNvPr>
          <p:cNvSpPr/>
          <p:nvPr/>
        </p:nvSpPr>
        <p:spPr>
          <a:xfrm>
            <a:off x="6990080" y="385497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B902D51-9D84-EE70-664A-B44CEBDDC8B1}"/>
              </a:ext>
            </a:extLst>
          </p:cNvPr>
          <p:cNvSpPr txBox="1">
            <a:spLocks/>
          </p:cNvSpPr>
          <p:nvPr/>
        </p:nvSpPr>
        <p:spPr>
          <a:xfrm>
            <a:off x="7459804" y="337042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17ED9FF4-B375-236A-05AA-BBCBDEF19541}"/>
              </a:ext>
            </a:extLst>
          </p:cNvPr>
          <p:cNvSpPr/>
          <p:nvPr/>
        </p:nvSpPr>
        <p:spPr>
          <a:xfrm>
            <a:off x="1027211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FC262B4B-F691-3D94-5B75-35B5CD70CDEE}"/>
              </a:ext>
            </a:extLst>
          </p:cNvPr>
          <p:cNvSpPr/>
          <p:nvPr/>
        </p:nvSpPr>
        <p:spPr>
          <a:xfrm>
            <a:off x="1089695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C94DE9-DD85-82B8-AFD7-AB10959B7F75}"/>
              </a:ext>
            </a:extLst>
          </p:cNvPr>
          <p:cNvSpPr/>
          <p:nvPr/>
        </p:nvSpPr>
        <p:spPr>
          <a:xfrm>
            <a:off x="1391920" y="5248176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C2AD9DA-4CE2-F18F-9D4C-C45EBEB8B79A}"/>
              </a:ext>
            </a:extLst>
          </p:cNvPr>
          <p:cNvSpPr/>
          <p:nvPr/>
        </p:nvSpPr>
        <p:spPr>
          <a:xfrm>
            <a:off x="7924800" y="5007034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80E0A22E-8303-75A7-111D-3B2A0DB4E73B}"/>
              </a:ext>
            </a:extLst>
          </p:cNvPr>
          <p:cNvSpPr/>
          <p:nvPr/>
        </p:nvSpPr>
        <p:spPr>
          <a:xfrm>
            <a:off x="544576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037C45F-4C4E-5B37-43B2-58871027CE72}"/>
              </a:ext>
            </a:extLst>
          </p:cNvPr>
          <p:cNvSpPr/>
          <p:nvPr/>
        </p:nvSpPr>
        <p:spPr>
          <a:xfrm>
            <a:off x="607060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B1CBE63-CBE2-3564-DF12-93C929CBF14B}"/>
              </a:ext>
            </a:extLst>
          </p:cNvPr>
          <p:cNvSpPr/>
          <p:nvPr/>
        </p:nvSpPr>
        <p:spPr>
          <a:xfrm>
            <a:off x="6990080" y="5491587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78B7766-CE16-3FF3-3042-9EA51F381462}"/>
              </a:ext>
            </a:extLst>
          </p:cNvPr>
          <p:cNvSpPr txBox="1">
            <a:spLocks/>
          </p:cNvSpPr>
          <p:nvPr/>
        </p:nvSpPr>
        <p:spPr>
          <a:xfrm>
            <a:off x="7459804" y="50070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9ADC0959-1BB6-6EA5-FDEE-2E9A9C08F27F}"/>
              </a:ext>
            </a:extLst>
          </p:cNvPr>
          <p:cNvSpPr/>
          <p:nvPr/>
        </p:nvSpPr>
        <p:spPr>
          <a:xfrm>
            <a:off x="1027211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07956EE-9AF3-3B53-A380-FD5813BA5ACA}"/>
              </a:ext>
            </a:extLst>
          </p:cNvPr>
          <p:cNvSpPr/>
          <p:nvPr/>
        </p:nvSpPr>
        <p:spPr>
          <a:xfrm>
            <a:off x="1089695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9756" y="4564192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7816" y="4572496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0542" y="4564192"/>
            <a:ext cx="1698978" cy="1698978"/>
          </a:xfrm>
          <a:prstGeom prst="rect">
            <a:avLst/>
          </a:prstGeom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653DB786-AE62-FC07-A204-001DC2424C3A}"/>
              </a:ext>
            </a:extLst>
          </p:cNvPr>
          <p:cNvSpPr/>
          <p:nvPr/>
        </p:nvSpPr>
        <p:spPr>
          <a:xfrm>
            <a:off x="8071555" y="2639623"/>
            <a:ext cx="3399151" cy="3168940"/>
          </a:xfrm>
          <a:prstGeom prst="noSmoking">
            <a:avLst>
              <a:gd name="adj" fmla="val 5153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32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5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43E25F9-2268-BA6D-A5E3-22C133996CD3}"/>
              </a:ext>
            </a:extLst>
          </p:cNvPr>
          <p:cNvSpPr txBox="1">
            <a:spLocks/>
          </p:cNvSpPr>
          <p:nvPr/>
        </p:nvSpPr>
        <p:spPr>
          <a:xfrm>
            <a:off x="8563418" y="2948494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497A231-39A4-8FDA-C702-B66094BC012C}"/>
              </a:ext>
            </a:extLst>
          </p:cNvPr>
          <p:cNvSpPr txBox="1">
            <a:spLocks/>
          </p:cNvSpPr>
          <p:nvPr/>
        </p:nvSpPr>
        <p:spPr>
          <a:xfrm>
            <a:off x="2209493" y="2536787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Owners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F9B6D2-57D4-4B6D-C7C6-1052E829E303}"/>
              </a:ext>
            </a:extLst>
          </p:cNvPr>
          <p:cNvSpPr/>
          <p:nvPr/>
        </p:nvSpPr>
        <p:spPr>
          <a:xfrm>
            <a:off x="8910036" y="2907606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451983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563032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4419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61F7B1-61D2-8A92-2BCB-CAA4941C2C5A}"/>
              </a:ext>
            </a:extLst>
          </p:cNvPr>
          <p:cNvSpPr/>
          <p:nvPr/>
        </p:nvSpPr>
        <p:spPr>
          <a:xfrm>
            <a:off x="8139656" y="2320829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Users with solid fill">
            <a:extLst>
              <a:ext uri="{FF2B5EF4-FFF2-40B4-BE49-F238E27FC236}">
                <a16:creationId xmlns:a16="http://schemas.microsoft.com/office/drawing/2014/main" id="{5B22C1EE-572D-DC82-0AAC-D4D1415BF5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8436" y="4737951"/>
            <a:ext cx="1698978" cy="1698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1B563D6-9448-07F9-5F37-6C2BB78990BF}"/>
              </a:ext>
            </a:extLst>
          </p:cNvPr>
          <p:cNvSpPr txBox="1">
            <a:spLocks/>
          </p:cNvSpPr>
          <p:nvPr/>
        </p:nvSpPr>
        <p:spPr>
          <a:xfrm>
            <a:off x="5980835" y="775740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Federation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08A573-18CC-4C72-B0CD-6CB433A52B05}"/>
              </a:ext>
            </a:extLst>
          </p:cNvPr>
          <p:cNvSpPr txBox="1">
            <a:spLocks/>
          </p:cNvSpPr>
          <p:nvPr/>
        </p:nvSpPr>
        <p:spPr>
          <a:xfrm>
            <a:off x="838200" y="334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58989-4EE0-C005-FD82-1306F4B63C14}"/>
              </a:ext>
            </a:extLst>
          </p:cNvPr>
          <p:cNvSpPr txBox="1"/>
          <p:nvPr/>
        </p:nvSpPr>
        <p:spPr>
          <a:xfrm>
            <a:off x="5178056" y="2413591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this affect us?</a:t>
            </a:r>
          </a:p>
        </p:txBody>
      </p:sp>
    </p:spTree>
    <p:extLst>
      <p:ext uri="{BB962C8B-B14F-4D97-AF65-F5344CB8AC3E}">
        <p14:creationId xmlns:p14="http://schemas.microsoft.com/office/powerpoint/2010/main" val="1645743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Characteristics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6AC754E-1E05-23B4-C37F-ED656F4DC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38092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6256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865534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dirty="0">
                <a:solidFill>
                  <a:schemeClr val="bg1"/>
                </a:solidFill>
                <a:latin typeface="Agency FB" panose="020B0503020202020204" pitchFamily="34" charset="0"/>
              </a:rPr>
              <a:t>TOOLBOX</a:t>
            </a:r>
            <a:endParaRPr lang="en-US" sz="16600" kern="1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41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 tools on a red background">
            <a:extLst>
              <a:ext uri="{FF2B5EF4-FFF2-40B4-BE49-F238E27FC236}">
                <a16:creationId xmlns:a16="http://schemas.microsoft.com/office/drawing/2014/main" id="{3683BD1C-9DAC-6A7A-C78B-1CFEC518B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D4407A95-E4FF-4F09-B87C-C0A1D40C9C82}"/>
              </a:ext>
            </a:extLst>
          </p:cNvPr>
          <p:cNvSpPr txBox="1">
            <a:spLocks/>
          </p:cNvSpPr>
          <p:nvPr/>
        </p:nvSpPr>
        <p:spPr>
          <a:xfrm>
            <a:off x="8937222" y="25616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SYNC TO ASYNC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POLLING, FAKE BOUNDARIES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DEE0DD7-F171-7A0C-A7FC-AA6BE58F8D04}"/>
              </a:ext>
            </a:extLst>
          </p:cNvPr>
          <p:cNvSpPr txBox="1">
            <a:spLocks/>
          </p:cNvSpPr>
          <p:nvPr/>
        </p:nvSpPr>
        <p:spPr>
          <a:xfrm>
            <a:off x="770943" y="16498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307EF00-EC2B-AFC7-0A16-DB19D42EBDF6}"/>
              </a:ext>
            </a:extLst>
          </p:cNvPr>
          <p:cNvSpPr txBox="1">
            <a:spLocks/>
          </p:cNvSpPr>
          <p:nvPr/>
        </p:nvSpPr>
        <p:spPr>
          <a:xfrm>
            <a:off x="6382301" y="36903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CACHING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gency FB" panose="020B0503020202020204" pitchFamily="34" charset="0"/>
              </a:rPr>
              <a:t>MULTI-WRITES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B2C5CA0-F49A-CADB-0FE5-7879CDAB5F06}"/>
              </a:ext>
            </a:extLst>
          </p:cNvPr>
          <p:cNvSpPr txBox="1">
            <a:spLocks/>
          </p:cNvSpPr>
          <p:nvPr/>
        </p:nvSpPr>
        <p:spPr>
          <a:xfrm>
            <a:off x="3973329" y="240600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SCHEMAS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CONTRACT-BASED TESTS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8391E6-A173-65C6-07D8-469B5F0EB22C}"/>
              </a:ext>
            </a:extLst>
          </p:cNvPr>
          <p:cNvGrpSpPr/>
          <p:nvPr/>
        </p:nvGrpSpPr>
        <p:grpSpPr>
          <a:xfrm>
            <a:off x="307131" y="1153142"/>
            <a:ext cx="2482516" cy="2000375"/>
            <a:chOff x="1168064" y="2766218"/>
            <a:chExt cx="2482516" cy="2000375"/>
          </a:xfrm>
        </p:grpSpPr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30340C9E-B738-1137-5A35-702AE9116720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2766218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CLOUD NATIVE</a:t>
              </a:r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FC09ACE2-6E9E-A917-B973-16BFD1FE1936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3441030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 FACTOR</a:t>
              </a: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51C3C03D-0BB7-7C6C-7907-D5916B61E293}"/>
              </a:ext>
            </a:extLst>
          </p:cNvPr>
          <p:cNvSpPr txBox="1">
            <a:spLocks/>
          </p:cNvSpPr>
          <p:nvPr/>
        </p:nvSpPr>
        <p:spPr>
          <a:xfrm>
            <a:off x="4732476" y="2257822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TECHNOLOGY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GRPC, REST, GRAPHQL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B7AF458-325F-35A1-70F2-D1C3321A4FEA}"/>
              </a:ext>
            </a:extLst>
          </p:cNvPr>
          <p:cNvSpPr txBox="1">
            <a:spLocks/>
          </p:cNvSpPr>
          <p:nvPr/>
        </p:nvSpPr>
        <p:spPr>
          <a:xfrm>
            <a:off x="9290505" y="1487296"/>
            <a:ext cx="265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SAGA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ORCHESTRATION, COREOGRAPHY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395052FD-1B5A-2A86-63BC-55FE0BA880A1}"/>
              </a:ext>
            </a:extLst>
          </p:cNvPr>
          <p:cNvSpPr txBox="1">
            <a:spLocks/>
          </p:cNvSpPr>
          <p:nvPr/>
        </p:nvSpPr>
        <p:spPr>
          <a:xfrm>
            <a:off x="8377113" y="4031534"/>
            <a:ext cx="3650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OBSERVABILITY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SLO, TRACING, METRICS, LOGS</a:t>
            </a:r>
            <a:endParaRPr lang="en-US" sz="1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24C2B76-0205-6540-9428-3C9A869C2DEE}"/>
              </a:ext>
            </a:extLst>
          </p:cNvPr>
          <p:cNvSpPr txBox="1">
            <a:spLocks/>
          </p:cNvSpPr>
          <p:nvPr/>
        </p:nvSpPr>
        <p:spPr>
          <a:xfrm>
            <a:off x="2307986" y="230428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81F233B-DD93-5AC5-4333-DE8B51482F4A}"/>
              </a:ext>
            </a:extLst>
          </p:cNvPr>
          <p:cNvSpPr txBox="1">
            <a:spLocks/>
          </p:cNvSpPr>
          <p:nvPr/>
        </p:nvSpPr>
        <p:spPr>
          <a:xfrm>
            <a:off x="3972980" y="3741207"/>
            <a:ext cx="36505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>
                <a:solidFill>
                  <a:schemeClr val="bg1"/>
                </a:solidFill>
                <a:latin typeface="Agency FB" panose="020B0503020202020204" pitchFamily="34" charset="0"/>
              </a:rPr>
              <a:t>RESILIENCY PATTERNS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  <a:latin typeface="Agency FB" panose="020B0503020202020204" pitchFamily="34" charset="0"/>
              </a:rPr>
              <a:t>CIRCUIT BREAKER, BULKHEAD, RETRIES, TIMEOUTS</a:t>
            </a:r>
            <a:endParaRPr lang="en-US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115BD21-9614-23EC-F432-5695759ED9F5}"/>
              </a:ext>
            </a:extLst>
          </p:cNvPr>
          <p:cNvSpPr txBox="1">
            <a:spLocks/>
          </p:cNvSpPr>
          <p:nvPr/>
        </p:nvSpPr>
        <p:spPr>
          <a:xfrm>
            <a:off x="6743878" y="1500903"/>
            <a:ext cx="2659980" cy="83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BACKPRESSURE</a:t>
            </a:r>
            <a:endParaRPr lang="en-US" sz="1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0DA61CE-8EFB-4DE8-F0BB-8C3229BA3729}"/>
              </a:ext>
            </a:extLst>
          </p:cNvPr>
          <p:cNvSpPr txBox="1">
            <a:spLocks/>
          </p:cNvSpPr>
          <p:nvPr/>
        </p:nvSpPr>
        <p:spPr>
          <a:xfrm>
            <a:off x="6743878" y="2699678"/>
            <a:ext cx="4201646" cy="1179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MESSAGING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CORRELATION ID, ROUTING SLIP, EXACTLY ONCE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TOPICS VS QUEUES</a:t>
            </a:r>
            <a:endParaRPr lang="en-US" sz="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B8EF3B7-9C91-A19B-AB8A-D05995812776}"/>
              </a:ext>
            </a:extLst>
          </p:cNvPr>
          <p:cNvSpPr txBox="1">
            <a:spLocks/>
          </p:cNvSpPr>
          <p:nvPr/>
        </p:nvSpPr>
        <p:spPr>
          <a:xfrm>
            <a:off x="2930610" y="1304093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AUTO-SCALING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113C197-1A25-7EF4-654C-A8E0922E95FC}"/>
              </a:ext>
            </a:extLst>
          </p:cNvPr>
          <p:cNvSpPr txBox="1">
            <a:spLocks/>
          </p:cNvSpPr>
          <p:nvPr/>
        </p:nvSpPr>
        <p:spPr>
          <a:xfrm>
            <a:off x="679640" y="3565189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CONCURRENCY MODEL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Agency FB" panose="020B0503020202020204" pitchFamily="34" charset="0"/>
              </a:rPr>
              <a:t>REACTIVE, ACTOR-BASED, COROUTINES</a:t>
            </a:r>
          </a:p>
        </p:txBody>
      </p:sp>
    </p:spTree>
    <p:extLst>
      <p:ext uri="{BB962C8B-B14F-4D97-AF65-F5344CB8AC3E}">
        <p14:creationId xmlns:p14="http://schemas.microsoft.com/office/powerpoint/2010/main" val="3489360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73802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 Read Protection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CF05A8-94B6-B594-4CAF-9026BEA21B25}"/>
              </a:ext>
            </a:extLst>
          </p:cNvPr>
          <p:cNvSpPr/>
          <p:nvPr/>
        </p:nvSpPr>
        <p:spPr>
          <a:xfrm>
            <a:off x="6490782" y="1665937"/>
            <a:ext cx="4678025" cy="450340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lg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76DCC-1740-4D45-DB05-6A40102A943D}"/>
              </a:ext>
            </a:extLst>
          </p:cNvPr>
          <p:cNvSpPr/>
          <p:nvPr/>
        </p:nvSpPr>
        <p:spPr>
          <a:xfrm>
            <a:off x="10443028" y="2458675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7D02E0-01D3-16B8-B24E-64822E364904}"/>
              </a:ext>
            </a:extLst>
          </p:cNvPr>
          <p:cNvSpPr/>
          <p:nvPr/>
        </p:nvSpPr>
        <p:spPr>
          <a:xfrm>
            <a:off x="6305788" y="471697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73BDF1-DE55-6E74-DEEC-833D8201ABCF}"/>
              </a:ext>
            </a:extLst>
          </p:cNvPr>
          <p:cNvSpPr/>
          <p:nvPr/>
        </p:nvSpPr>
        <p:spPr>
          <a:xfrm>
            <a:off x="8374407" y="5708219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68981A-0E2B-33C5-3858-ADA5C6AF04DB}"/>
              </a:ext>
            </a:extLst>
          </p:cNvPr>
          <p:cNvSpPr/>
          <p:nvPr/>
        </p:nvSpPr>
        <p:spPr>
          <a:xfrm>
            <a:off x="6254176" y="2458468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D5099B-064D-F511-69EA-DA4BDE4AD624}"/>
              </a:ext>
            </a:extLst>
          </p:cNvPr>
          <p:cNvSpPr/>
          <p:nvPr/>
        </p:nvSpPr>
        <p:spPr>
          <a:xfrm>
            <a:off x="8286050" y="1262516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5DC18-A22A-80CE-2806-8451E730F086}"/>
              </a:ext>
            </a:extLst>
          </p:cNvPr>
          <p:cNvSpPr txBox="1"/>
          <p:nvPr/>
        </p:nvSpPr>
        <p:spPr>
          <a:xfrm>
            <a:off x="3480677" y="1665936"/>
            <a:ext cx="1457433" cy="379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1219170"/>
            <a:r>
              <a:rPr lang="en-US" sz="1867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Client</a:t>
            </a:r>
          </a:p>
        </p:txBody>
      </p:sp>
      <p:cxnSp>
        <p:nvCxnSpPr>
          <p:cNvPr id="13" name="Curved Connector 11">
            <a:extLst>
              <a:ext uri="{FF2B5EF4-FFF2-40B4-BE49-F238E27FC236}">
                <a16:creationId xmlns:a16="http://schemas.microsoft.com/office/drawing/2014/main" id="{CBA742E3-BB19-2CF2-7215-08F4D5CA9114}"/>
              </a:ext>
            </a:extLst>
          </p:cNvPr>
          <p:cNvCxnSpPr>
            <a:stCxn id="12" idx="2"/>
            <a:endCxn id="10" idx="1"/>
          </p:cNvCxnSpPr>
          <p:nvPr/>
        </p:nvCxnSpPr>
        <p:spPr>
          <a:xfrm rot="16200000" flipH="1">
            <a:off x="5029332" y="1225653"/>
            <a:ext cx="538285" cy="2178161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urved Connector 12">
            <a:extLst>
              <a:ext uri="{FF2B5EF4-FFF2-40B4-BE49-F238E27FC236}">
                <a16:creationId xmlns:a16="http://schemas.microsoft.com/office/drawing/2014/main" id="{A0E42756-B03B-10C9-03BA-675F03662E45}"/>
              </a:ext>
            </a:extLst>
          </p:cNvPr>
          <p:cNvCxnSpPr>
            <a:stCxn id="10" idx="4"/>
            <a:endCxn id="24" idx="2"/>
          </p:cNvCxnSpPr>
          <p:nvPr/>
        </p:nvCxnSpPr>
        <p:spPr>
          <a:xfrm rot="16200000" flipH="1">
            <a:off x="7672760" y="2351612"/>
            <a:ext cx="1786523" cy="371291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urved Connector 13">
            <a:extLst>
              <a:ext uri="{FF2B5EF4-FFF2-40B4-BE49-F238E27FC236}">
                <a16:creationId xmlns:a16="http://schemas.microsoft.com/office/drawing/2014/main" id="{319026A8-388C-8C1B-FC63-AC85D07DB7DB}"/>
              </a:ext>
            </a:extLst>
          </p:cNvPr>
          <p:cNvCxnSpPr>
            <a:stCxn id="10" idx="6"/>
          </p:cNvCxnSpPr>
          <p:nvPr/>
        </p:nvCxnSpPr>
        <p:spPr>
          <a:xfrm flipV="1">
            <a:off x="7164948" y="2877252"/>
            <a:ext cx="1473407" cy="938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A20C9F7-BCF7-75B6-8756-B6FD437EBCE7}"/>
              </a:ext>
            </a:extLst>
          </p:cNvPr>
          <p:cNvSpPr/>
          <p:nvPr/>
        </p:nvSpPr>
        <p:spPr>
          <a:xfrm>
            <a:off x="10422482" y="467316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25" name="Curved Connector 15">
            <a:extLst>
              <a:ext uri="{FF2B5EF4-FFF2-40B4-BE49-F238E27FC236}">
                <a16:creationId xmlns:a16="http://schemas.microsoft.com/office/drawing/2014/main" id="{C371F1E0-68F5-5C5D-DFDD-79EAD4561D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rot="5400000" flipH="1" flipV="1">
            <a:off x="7430287" y="1594733"/>
            <a:ext cx="590425" cy="138786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urved Connector 16">
            <a:extLst>
              <a:ext uri="{FF2B5EF4-FFF2-40B4-BE49-F238E27FC236}">
                <a16:creationId xmlns:a16="http://schemas.microsoft.com/office/drawing/2014/main" id="{965D1A47-29DB-3632-538D-643B9FE628DE}"/>
              </a:ext>
            </a:extLst>
          </p:cNvPr>
          <p:cNvCxnSpPr>
            <a:endCxn id="10" idx="0"/>
          </p:cNvCxnSpPr>
          <p:nvPr/>
        </p:nvCxnSpPr>
        <p:spPr>
          <a:xfrm rot="10800000" flipV="1">
            <a:off x="6709564" y="1514615"/>
            <a:ext cx="1576487" cy="9438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Curved Connector 17">
            <a:extLst>
              <a:ext uri="{FF2B5EF4-FFF2-40B4-BE49-F238E27FC236}">
                <a16:creationId xmlns:a16="http://schemas.microsoft.com/office/drawing/2014/main" id="{C266CC3F-49EB-DAC9-6106-476E5BE30448}"/>
              </a:ext>
            </a:extLst>
          </p:cNvPr>
          <p:cNvCxnSpPr>
            <a:stCxn id="24" idx="1"/>
            <a:endCxn id="10" idx="5"/>
          </p:cNvCxnSpPr>
          <p:nvPr/>
        </p:nvCxnSpPr>
        <p:spPr>
          <a:xfrm rot="16200000" flipV="1">
            <a:off x="7989132" y="2231840"/>
            <a:ext cx="1609167" cy="3524293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18">
            <a:extLst>
              <a:ext uri="{FF2B5EF4-FFF2-40B4-BE49-F238E27FC236}">
                <a16:creationId xmlns:a16="http://schemas.microsoft.com/office/drawing/2014/main" id="{59CB8317-0EFE-8DD6-DE28-8F3FFF74A39D}"/>
              </a:ext>
            </a:extLst>
          </p:cNvPr>
          <p:cNvCxnSpPr>
            <a:stCxn id="10" idx="0"/>
            <a:endCxn id="12" idx="3"/>
          </p:cNvCxnSpPr>
          <p:nvPr/>
        </p:nvCxnSpPr>
        <p:spPr>
          <a:xfrm rot="16200000" flipV="1">
            <a:off x="5522484" y="1271390"/>
            <a:ext cx="602704" cy="17714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&quot;No&quot; Symbol 19">
            <a:extLst>
              <a:ext uri="{FF2B5EF4-FFF2-40B4-BE49-F238E27FC236}">
                <a16:creationId xmlns:a16="http://schemas.microsoft.com/office/drawing/2014/main" id="{F372CDB1-C186-8CBC-C01D-939CC8187897}"/>
              </a:ext>
            </a:extLst>
          </p:cNvPr>
          <p:cNvSpPr/>
          <p:nvPr/>
        </p:nvSpPr>
        <p:spPr>
          <a:xfrm>
            <a:off x="7589887" y="2521172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E8459-A035-D0A9-F959-4210DB31FC0B}"/>
              </a:ext>
            </a:extLst>
          </p:cNvPr>
          <p:cNvSpPr txBox="1"/>
          <p:nvPr/>
        </p:nvSpPr>
        <p:spPr>
          <a:xfrm>
            <a:off x="10443028" y="264641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8B1210-0F63-001D-DD9B-0FAAAD89B97F}"/>
              </a:ext>
            </a:extLst>
          </p:cNvPr>
          <p:cNvSpPr txBox="1"/>
          <p:nvPr/>
        </p:nvSpPr>
        <p:spPr>
          <a:xfrm>
            <a:off x="10422482" y="487049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6A89FB-919A-EA9B-1FEF-69968E91B27A}"/>
              </a:ext>
            </a:extLst>
          </p:cNvPr>
          <p:cNvSpPr txBox="1"/>
          <p:nvPr/>
        </p:nvSpPr>
        <p:spPr>
          <a:xfrm>
            <a:off x="858746" y="5046499"/>
            <a:ext cx="4130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~ 99.99 %</a:t>
            </a:r>
          </a:p>
        </p:txBody>
      </p:sp>
      <p:pic>
        <p:nvPicPr>
          <p:cNvPr id="4" name="Picture 32">
            <a:extLst>
              <a:ext uri="{FF2B5EF4-FFF2-40B4-BE49-F238E27FC236}">
                <a16:creationId xmlns:a16="http://schemas.microsoft.com/office/drawing/2014/main" id="{FC7840E6-A402-F6F0-6105-A250621D9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36"/>
          <a:stretch/>
        </p:blipFill>
        <p:spPr bwMode="auto">
          <a:xfrm>
            <a:off x="1313208" y="2877251"/>
            <a:ext cx="3573316" cy="17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07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129903" y="3722278"/>
            <a:ext cx="0" cy="139863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5347290" y="2775118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5607974" y="296455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17EC57-730B-7573-F08F-59BA75603AEF}"/>
              </a:ext>
            </a:extLst>
          </p:cNvPr>
          <p:cNvSpPr/>
          <p:nvPr/>
        </p:nvSpPr>
        <p:spPr>
          <a:xfrm>
            <a:off x="5868658" y="315398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03" y="512091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445543" y="2093435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6088320" y="209622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4771435" y="15839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5436790" y="157037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591727" y="2375658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6229432" y="2378451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EF0403-4A7C-5169-545F-76378C29D992}"/>
              </a:ext>
            </a:extLst>
          </p:cNvPr>
          <p:cNvSpPr txBox="1"/>
          <p:nvPr/>
        </p:nvSpPr>
        <p:spPr>
          <a:xfrm>
            <a:off x="720090" y="1984012"/>
            <a:ext cx="3833859" cy="368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Read-heavy workload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Immutable writes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Low latency baseline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Cold Cache &amp; Distributed Cache won’t work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F31DC28-924B-1916-C1EA-55DF7A9E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24" idx="0"/>
            <a:endCxn id="5" idx="2"/>
          </p:cNvCxnSpPr>
          <p:nvPr/>
        </p:nvCxnSpPr>
        <p:spPr>
          <a:xfrm flipH="1" flipV="1">
            <a:off x="5968757" y="3409375"/>
            <a:ext cx="232256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3035844" y="231254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4977324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788292" y="1645410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3437457" y="1629213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5114182" y="1231910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2763347" y="121621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934476" y="1927633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3578569" y="1911436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15" y="47220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0C0180D-D147-D445-9DEB-CE3639F4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7578" y="5485620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Queue Service (Amazon SQS)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DC806-49D4-E01B-3E8E-44C1D6A30D58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3545815" y="3070268"/>
            <a:ext cx="17322" cy="16517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317D40-DACE-95EE-D05D-9530DF3187D2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3926815" y="5087725"/>
            <a:ext cx="3983503" cy="1530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18" y="470672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F3466FCE-F293-BA43-8AA3-223118EC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606" y="5470312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2F88AF8-862C-CCBA-6A52-3B41DE517DFC}"/>
              </a:ext>
            </a:extLst>
          </p:cNvPr>
          <p:cNvSpPr/>
          <p:nvPr/>
        </p:nvSpPr>
        <p:spPr>
          <a:xfrm>
            <a:off x="7212675" y="2326936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6DE70C1-0E19-4BDB-2341-BB7DF6B53395}"/>
              </a:ext>
            </a:extLst>
          </p:cNvPr>
          <p:cNvSpPr/>
          <p:nvPr/>
        </p:nvSpPr>
        <p:spPr>
          <a:xfrm>
            <a:off x="9448026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A8F6E-6CF9-D378-0CEF-BB36E04929FB}"/>
              </a:ext>
            </a:extLst>
          </p:cNvPr>
          <p:cNvSpPr/>
          <p:nvPr/>
        </p:nvSpPr>
        <p:spPr>
          <a:xfrm>
            <a:off x="5163171" y="2792822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artner Connect | Red Hat Enterprise Linux">
            <a:extLst>
              <a:ext uri="{FF2B5EF4-FFF2-40B4-BE49-F238E27FC236}">
                <a16:creationId xmlns:a16="http://schemas.microsoft.com/office/drawing/2014/main" id="{F6C764BE-71AC-BA76-D230-F7DE0809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04" y="2881139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BA67099-E936-4F1A-73AA-34D5EDFD280C}"/>
              </a:ext>
            </a:extLst>
          </p:cNvPr>
          <p:cNvSpPr/>
          <p:nvPr/>
        </p:nvSpPr>
        <p:spPr>
          <a:xfrm>
            <a:off x="7392405" y="2800479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2" descr="Partner Connect | Red Hat Enterprise Linux">
            <a:extLst>
              <a:ext uri="{FF2B5EF4-FFF2-40B4-BE49-F238E27FC236}">
                <a16:creationId xmlns:a16="http://schemas.microsoft.com/office/drawing/2014/main" id="{79D3A369-93A6-AAC7-FD45-C4EF76E6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38" y="2888796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73044A-6D6E-0068-65B5-56A17B15F513}"/>
              </a:ext>
            </a:extLst>
          </p:cNvPr>
          <p:cNvSpPr/>
          <p:nvPr/>
        </p:nvSpPr>
        <p:spPr>
          <a:xfrm>
            <a:off x="9627756" y="2807128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2" descr="Partner Connect | Red Hat Enterprise Linux">
            <a:extLst>
              <a:ext uri="{FF2B5EF4-FFF2-40B4-BE49-F238E27FC236}">
                <a16:creationId xmlns:a16="http://schemas.microsoft.com/office/drawing/2014/main" id="{36880FE1-21DF-0059-5155-444BF30E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189" y="2895445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430723E-0922-6DCA-D32A-D546854B273D}"/>
              </a:ext>
            </a:extLst>
          </p:cNvPr>
          <p:cNvGrpSpPr/>
          <p:nvPr/>
        </p:nvGrpSpPr>
        <p:grpSpPr>
          <a:xfrm>
            <a:off x="6274717" y="2988038"/>
            <a:ext cx="3939822" cy="984779"/>
            <a:chOff x="6672600" y="2937438"/>
            <a:chExt cx="3939822" cy="984779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9E2E051-9090-99EC-627E-703FDCD3FC50}"/>
                </a:ext>
              </a:extLst>
            </p:cNvPr>
            <p:cNvSpPr/>
            <p:nvPr/>
          </p:nvSpPr>
          <p:spPr>
            <a:xfrm flipV="1">
              <a:off x="6672600" y="2937438"/>
              <a:ext cx="3939822" cy="984779"/>
            </a:xfrm>
            <a:prstGeom prst="arc">
              <a:avLst>
                <a:gd name="adj1" fmla="val 10802416"/>
                <a:gd name="adj2" fmla="val 0"/>
              </a:avLst>
            </a:prstGeom>
            <a:noFill/>
            <a:ln w="76200">
              <a:solidFill>
                <a:srgbClr val="C00000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BB3F01-596C-180B-46FF-85DE469C9A36}"/>
                </a:ext>
              </a:extLst>
            </p:cNvPr>
            <p:cNvSpPr txBox="1"/>
            <p:nvPr/>
          </p:nvSpPr>
          <p:spPr>
            <a:xfrm>
              <a:off x="7618712" y="3299401"/>
              <a:ext cx="2079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Replication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3B3297-F5A5-AFAB-35DD-F992C1D849BB}"/>
              </a:ext>
            </a:extLst>
          </p:cNvPr>
          <p:cNvCxnSpPr>
            <a:cxnSpLocks/>
            <a:stCxn id="24" idx="0"/>
            <a:endCxn id="32" idx="2"/>
          </p:cNvCxnSpPr>
          <p:nvPr/>
        </p:nvCxnSpPr>
        <p:spPr>
          <a:xfrm flipV="1">
            <a:off x="8291318" y="3409375"/>
            <a:ext cx="214814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92D9CDD2-3D28-D306-0EFC-1ECE3F489C0C}"/>
              </a:ext>
            </a:extLst>
          </p:cNvPr>
          <p:cNvSpPr/>
          <p:nvPr/>
        </p:nvSpPr>
        <p:spPr>
          <a:xfrm>
            <a:off x="8059480" y="166523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7817E2-C6E9-6BAF-1878-128F92391CEF}"/>
              </a:ext>
            </a:extLst>
          </p:cNvPr>
          <p:cNvSpPr txBox="1"/>
          <p:nvPr/>
        </p:nvSpPr>
        <p:spPr>
          <a:xfrm>
            <a:off x="7385370" y="1251738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5055FD-CC5C-D2F3-AABE-9198F48D46CE}"/>
              </a:ext>
            </a:extLst>
          </p:cNvPr>
          <p:cNvCxnSpPr>
            <a:cxnSpLocks/>
          </p:cNvCxnSpPr>
          <p:nvPr/>
        </p:nvCxnSpPr>
        <p:spPr>
          <a:xfrm flipV="1">
            <a:off x="8205664" y="1947461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90C46BE-5CB9-D015-FEAA-600CCDBD45AC}"/>
              </a:ext>
            </a:extLst>
          </p:cNvPr>
          <p:cNvSpPr/>
          <p:nvPr/>
        </p:nvSpPr>
        <p:spPr>
          <a:xfrm>
            <a:off x="10269202" y="1648089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35A9F0-4998-3314-DD99-C4D84D53146A}"/>
              </a:ext>
            </a:extLst>
          </p:cNvPr>
          <p:cNvSpPr txBox="1"/>
          <p:nvPr/>
        </p:nvSpPr>
        <p:spPr>
          <a:xfrm>
            <a:off x="9595092" y="1234589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E72A34-C933-837E-7662-0A9D21B80814}"/>
              </a:ext>
            </a:extLst>
          </p:cNvPr>
          <p:cNvCxnSpPr>
            <a:cxnSpLocks/>
          </p:cNvCxnSpPr>
          <p:nvPr/>
        </p:nvCxnSpPr>
        <p:spPr>
          <a:xfrm flipV="1">
            <a:off x="10415386" y="1930312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1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pic>
        <p:nvPicPr>
          <p:cNvPr id="7" name="Graphic 6" descr="Sword outline">
            <a:extLst>
              <a:ext uri="{FF2B5EF4-FFF2-40B4-BE49-F238E27FC236}">
                <a16:creationId xmlns:a16="http://schemas.microsoft.com/office/drawing/2014/main" id="{B05F5149-D2D4-BFA2-4F00-4AA2783F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191" y="2007219"/>
            <a:ext cx="3334912" cy="3334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4" name="Graphic 3" descr="Arrow circle with solid fill">
            <a:extLst>
              <a:ext uri="{FF2B5EF4-FFF2-40B4-BE49-F238E27FC236}">
                <a16:creationId xmlns:a16="http://schemas.microsoft.com/office/drawing/2014/main" id="{45390CE8-B3D7-D4BF-943A-7B76BAE85B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79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656ADD50-9816-8974-4AD1-2D673FA37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113" y="1428250"/>
            <a:ext cx="5195344" cy="5195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D4326DAB-78F7-A4DA-615F-8BD35E546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310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4080360" y="4203811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Health Check</a:t>
            </a:r>
          </a:p>
        </p:txBody>
      </p:sp>
      <p:sp>
        <p:nvSpPr>
          <p:cNvPr id="4" name="&quot;No&quot; Symbol 19">
            <a:extLst>
              <a:ext uri="{FF2B5EF4-FFF2-40B4-BE49-F238E27FC236}">
                <a16:creationId xmlns:a16="http://schemas.microsoft.com/office/drawing/2014/main" id="{36209388-AAFF-DBE6-12C7-5DE3BB0701C8}"/>
              </a:ext>
            </a:extLst>
          </p:cNvPr>
          <p:cNvSpPr/>
          <p:nvPr/>
        </p:nvSpPr>
        <p:spPr>
          <a:xfrm>
            <a:off x="5497255" y="2681389"/>
            <a:ext cx="1490899" cy="1495221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E208442E-45F9-D8C0-2EDF-C26B70E68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8609" y="346794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45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Shift Left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3554121" y="5452648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CI/CD</a:t>
            </a:r>
          </a:p>
        </p:txBody>
      </p:sp>
      <p:pic>
        <p:nvPicPr>
          <p:cNvPr id="1030" name="Picture 6" descr="GitHub Actions으로 GitHub Pages에 배포하기 - DuiNaru | 개발과 경험을 담는 블로그">
            <a:extLst>
              <a:ext uri="{FF2B5EF4-FFF2-40B4-BE49-F238E27FC236}">
                <a16:creationId xmlns:a16="http://schemas.microsoft.com/office/drawing/2014/main" id="{21D36D0E-29AF-707B-0B3C-C1B849FE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15" y="3930477"/>
            <a:ext cx="1290909" cy="1290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ss and Media Resources - Docker">
            <a:extLst>
              <a:ext uri="{FF2B5EF4-FFF2-40B4-BE49-F238E27FC236}">
                <a16:creationId xmlns:a16="http://schemas.microsoft.com/office/drawing/2014/main" id="{AAFD04EC-97AC-C70A-1CD6-FC0D2EA0D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2"/>
          <a:stretch/>
        </p:blipFill>
        <p:spPr bwMode="auto">
          <a:xfrm>
            <a:off x="4035746" y="4161739"/>
            <a:ext cx="1769024" cy="1059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20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F890E1F-49DB-8BCF-B26C-F9574CFC6CBD}"/>
              </a:ext>
            </a:extLst>
          </p:cNvPr>
          <p:cNvGrpSpPr/>
          <p:nvPr/>
        </p:nvGrpSpPr>
        <p:grpSpPr>
          <a:xfrm>
            <a:off x="1521830" y="2602246"/>
            <a:ext cx="9148340" cy="1569660"/>
            <a:chOff x="1521830" y="2602246"/>
            <a:chExt cx="9148340" cy="15696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18FC4FD-3991-87BD-B80A-85A7B2DCEC58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B3BAF39-FAD5-DFA4-5DA5-F3A6BEAB4DC4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BE05CE-6DA9-0DEE-861C-DD8D8373CB7D}"/>
                </a:ext>
              </a:extLst>
            </p:cNvPr>
            <p:cNvCxnSpPr>
              <a:cxnSpLocks/>
              <a:stCxn id="5" idx="1"/>
              <a:endCxn id="6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B6FD8E-A1AE-2B11-78C5-DB1CBBEBB185}"/>
                </a:ext>
              </a:extLst>
            </p:cNvPr>
            <p:cNvSpPr/>
            <p:nvPr/>
          </p:nvSpPr>
          <p:spPr>
            <a:xfrm>
              <a:off x="4999386" y="2602246"/>
              <a:ext cx="2193228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NETWORK</a:t>
              </a:r>
              <a:b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</a:br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CALL</a:t>
              </a:r>
            </a:p>
          </p:txBody>
        </p:sp>
      </p:grpSp>
      <p:pic>
        <p:nvPicPr>
          <p:cNvPr id="3" name="Graphic 2" descr="Magnifying glass with solid fill">
            <a:extLst>
              <a:ext uri="{FF2B5EF4-FFF2-40B4-BE49-F238E27FC236}">
                <a16:creationId xmlns:a16="http://schemas.microsoft.com/office/drawing/2014/main" id="{03C5D993-C9D4-155A-2DA6-22E440DA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9706" y="1912889"/>
            <a:ext cx="4208512" cy="4208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3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Proxy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2647050" y="2548255"/>
            <a:ext cx="2535100" cy="17614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4836752" y="3419061"/>
            <a:ext cx="2678969" cy="1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2B2823C-7E23-B797-AB40-122CD97ECF18}"/>
              </a:ext>
            </a:extLst>
          </p:cNvPr>
          <p:cNvSpPr/>
          <p:nvPr/>
        </p:nvSpPr>
        <p:spPr>
          <a:xfrm>
            <a:off x="3486639" y="2971381"/>
            <a:ext cx="1350113" cy="89535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409295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506" y="6635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3" idx="0"/>
            <a:endCxn id="52" idx="2"/>
          </p:cNvCxnSpPr>
          <p:nvPr/>
        </p:nvCxnSpPr>
        <p:spPr>
          <a:xfrm flipV="1">
            <a:off x="4537706" y="1577975"/>
            <a:ext cx="0" cy="57072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37C86F-E5D0-718F-5AA0-12B92407F145}"/>
              </a:ext>
            </a:extLst>
          </p:cNvPr>
          <p:cNvSpPr/>
          <p:nvPr/>
        </p:nvSpPr>
        <p:spPr>
          <a:xfrm>
            <a:off x="4010413" y="2148700"/>
            <a:ext cx="1054586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6505B-AFA3-E8D3-2689-04671645A6B7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4537706" y="2906428"/>
            <a:ext cx="6058" cy="119736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9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605269" y="2575576"/>
            <a:ext cx="3315720" cy="177144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20989" y="2196712"/>
            <a:ext cx="1044171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0668" y="71813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  <a:endCxn id="52" idx="2"/>
          </p:cNvCxnSpPr>
          <p:nvPr/>
        </p:nvCxnSpPr>
        <p:spPr>
          <a:xfrm flipH="1" flipV="1">
            <a:off x="8437868" y="1632530"/>
            <a:ext cx="5207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</p:spTree>
    <p:extLst>
      <p:ext uri="{BB962C8B-B14F-4D97-AF65-F5344CB8AC3E}">
        <p14:creationId xmlns:p14="http://schemas.microsoft.com/office/powerpoint/2010/main" val="376513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803054" y="2575576"/>
            <a:ext cx="4107521" cy="213139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Going...Going...Gone!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10575" y="219671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1026" idx="0"/>
            <a:endCxn id="29" idx="2"/>
          </p:cNvCxnSpPr>
          <p:nvPr/>
        </p:nvCxnSpPr>
        <p:spPr>
          <a:xfrm flipV="1">
            <a:off x="3275761" y="2906428"/>
            <a:ext cx="0" cy="167658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437868" y="1632530"/>
            <a:ext cx="0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4"/>
            <a:ext cx="3939822" cy="1186095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39117" y="5590902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Mirror Maker</a:t>
            </a:r>
          </a:p>
        </p:txBody>
      </p:sp>
      <p:pic>
        <p:nvPicPr>
          <p:cNvPr id="6" name="Graphic 5" descr="Gavel with solid fill">
            <a:extLst>
              <a:ext uri="{FF2B5EF4-FFF2-40B4-BE49-F238E27FC236}">
                <a16:creationId xmlns:a16="http://schemas.microsoft.com/office/drawing/2014/main" id="{E9307068-30D8-33AA-DC39-BFFB800F2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5317" y="69383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9B9075-7044-A131-7469-CE95106D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3804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1F30B06-6D5B-5439-2B1F-DBBB6C5F6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5911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8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1633876" y="1110379"/>
            <a:ext cx="3038916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8AD1C9-32BE-0ED2-7C15-A38C0DAE879A}"/>
                </a:ext>
              </a:extLst>
            </p:cNvPr>
            <p:cNvCxnSpPr>
              <a:cxnSpLocks/>
              <a:stCxn id="32" idx="0"/>
              <a:endCxn id="5" idx="4"/>
            </p:cNvCxnSpPr>
            <p:nvPr/>
          </p:nvCxnSpPr>
          <p:spPr>
            <a:xfrm flipH="1" flipV="1">
              <a:off x="3834993" y="1918458"/>
              <a:ext cx="2525" cy="68872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2858366"/>
              <a:ext cx="1239142" cy="1104034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D3E5050-C07C-6E66-6804-9B2C23BBB6E8}"/>
                </a:ext>
              </a:extLst>
            </p:cNvPr>
            <p:cNvSpPr/>
            <p:nvPr/>
          </p:nvSpPr>
          <p:spPr>
            <a:xfrm>
              <a:off x="3696406" y="2607187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837517" y="2889410"/>
              <a:ext cx="1" cy="56860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=</a:t>
              </a:r>
            </a:p>
          </p:txBody>
        </p:sp>
      </p:grpSp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C283F317-712D-323F-F9AC-08DCCC311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72742"/>
              </p:ext>
            </p:extLst>
          </p:nvPr>
        </p:nvGraphicFramePr>
        <p:xfrm>
          <a:off x="5148831" y="719667"/>
          <a:ext cx="6162635" cy="53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A8AF71-C3DF-823E-E247-18188E5C265F}"/>
              </a:ext>
            </a:extLst>
          </p:cNvPr>
          <p:cNvCxnSpPr>
            <a:cxnSpLocks/>
          </p:cNvCxnSpPr>
          <p:nvPr/>
        </p:nvCxnSpPr>
        <p:spPr>
          <a:xfrm flipH="1" flipV="1">
            <a:off x="8668828" y="2137003"/>
            <a:ext cx="10362" cy="339419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27FA290-7B8C-0910-8216-34E47872AD45}"/>
              </a:ext>
            </a:extLst>
          </p:cNvPr>
          <p:cNvSpPr txBox="1"/>
          <p:nvPr/>
        </p:nvSpPr>
        <p:spPr>
          <a:xfrm>
            <a:off x="7863969" y="17184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Throttling</a:t>
            </a:r>
          </a:p>
        </p:txBody>
      </p:sp>
    </p:spTree>
    <p:extLst>
      <p:ext uri="{BB962C8B-B14F-4D97-AF65-F5344CB8AC3E}">
        <p14:creationId xmlns:p14="http://schemas.microsoft.com/office/powerpoint/2010/main" val="10755721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43" y="1831641"/>
            <a:ext cx="5502438" cy="24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18" r="19602" b="88388"/>
          <a:stretch/>
        </p:blipFill>
        <p:spPr>
          <a:xfrm>
            <a:off x="849475" y="2130067"/>
            <a:ext cx="5528747" cy="15512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C6188E-1047-0BC2-5936-6B39A589C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34" y="4468093"/>
            <a:ext cx="5534256" cy="13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4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78771" y="3100039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&lt;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0"/>
            <a:endCxn id="5" idx="4"/>
          </p:cNvCxnSpPr>
          <p:nvPr/>
        </p:nvCxnSpPr>
        <p:spPr>
          <a:xfrm flipV="1">
            <a:off x="7869611" y="1862014"/>
            <a:ext cx="977375" cy="94068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2699B4-AC4A-7DF5-E6E6-997C915E3512}"/>
              </a:ext>
            </a:extLst>
          </p:cNvPr>
          <p:cNvSpPr/>
          <p:nvPr/>
        </p:nvSpPr>
        <p:spPr>
          <a:xfrm>
            <a:off x="7315825" y="253684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77E27D-94E6-250A-847B-920E7D6181F2}"/>
              </a:ext>
            </a:extLst>
          </p:cNvPr>
          <p:cNvSpPr/>
          <p:nvPr/>
        </p:nvSpPr>
        <p:spPr>
          <a:xfrm>
            <a:off x="7450840" y="2651761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4C52AF-4667-B456-5BFC-420E80E36FD7}"/>
              </a:ext>
            </a:extLst>
          </p:cNvPr>
          <p:cNvSpPr/>
          <p:nvPr/>
        </p:nvSpPr>
        <p:spPr>
          <a:xfrm>
            <a:off x="1182167" y="256279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0293A6-9DBD-CB39-716F-6571C1D015C2}"/>
              </a:ext>
            </a:extLst>
          </p:cNvPr>
          <p:cNvSpPr/>
          <p:nvPr/>
        </p:nvSpPr>
        <p:spPr>
          <a:xfrm>
            <a:off x="1304850" y="2691855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6F9639-310D-669D-5A8F-8A24AFEDDA43}"/>
              </a:ext>
            </a:extLst>
          </p:cNvPr>
          <p:cNvSpPr txBox="1"/>
          <p:nvPr/>
        </p:nvSpPr>
        <p:spPr>
          <a:xfrm>
            <a:off x="2424028" y="2302109"/>
            <a:ext cx="32459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92D050"/>
                </a:solidFill>
                <a:latin typeface="Agency FB" panose="020B0503020202020204" pitchFamily="34" charset="0"/>
              </a:rPr>
              <a:t>Circuit Breaker </a:t>
            </a:r>
            <a:r>
              <a:rPr lang="en-US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+ </a:t>
            </a:r>
            <a:r>
              <a:rPr lang="en-US" sz="4400" b="1" dirty="0">
                <a:solidFill>
                  <a:srgbClr val="FFFF00"/>
                </a:solidFill>
                <a:latin typeface="Agency FB" panose="020B0503020202020204" pitchFamily="34" charset="0"/>
              </a:rPr>
              <a:t>Bulkhead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711341" y="2802703"/>
            <a:ext cx="316540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4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Baseline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E9741-4BCA-04F7-C741-7BF6F9720B59}"/>
              </a:ext>
            </a:extLst>
          </p:cNvPr>
          <p:cNvSpPr txBox="1">
            <a:spLocks/>
          </p:cNvSpPr>
          <p:nvPr/>
        </p:nvSpPr>
        <p:spPr>
          <a:xfrm>
            <a:off x="-126380" y="2328993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C700EA8-C376-C6E3-FA3A-8DF172B7D1AB}"/>
              </a:ext>
            </a:extLst>
          </p:cNvPr>
          <p:cNvSpPr/>
          <p:nvPr/>
        </p:nvSpPr>
        <p:spPr>
          <a:xfrm>
            <a:off x="1115680" y="3325858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normalizeH="0" baseline="0" noProof="0">
              <a:solidFill>
                <a:prstClr val="white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90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Retries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F29EAB-1EC2-D73A-A9E1-BBE8F32E66C4}"/>
              </a:ext>
            </a:extLst>
          </p:cNvPr>
          <p:cNvSpPr txBox="1">
            <a:spLocks/>
          </p:cNvSpPr>
          <p:nvPr/>
        </p:nvSpPr>
        <p:spPr>
          <a:xfrm>
            <a:off x="5652000" y="5569460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Retry</a:t>
            </a:r>
          </a:p>
        </p:txBody>
      </p:sp>
      <p:pic>
        <p:nvPicPr>
          <p:cNvPr id="6" name="Graphic 5" descr="Arrow circle with solid fill">
            <a:extLst>
              <a:ext uri="{FF2B5EF4-FFF2-40B4-BE49-F238E27FC236}">
                <a16:creationId xmlns:a16="http://schemas.microsoft.com/office/drawing/2014/main" id="{904F5C3B-9FFD-372F-5832-B7F76A7EF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488047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3A53F-7DD3-B3D9-99BB-A78F47B43EEC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No Fairness</a:t>
            </a:r>
          </a:p>
        </p:txBody>
      </p:sp>
      <p:sp>
        <p:nvSpPr>
          <p:cNvPr id="8" name="&quot;No&quot; Symbol 19">
            <a:extLst>
              <a:ext uri="{FF2B5EF4-FFF2-40B4-BE49-F238E27FC236}">
                <a16:creationId xmlns:a16="http://schemas.microsoft.com/office/drawing/2014/main" id="{3E3DA955-06BE-A4FB-7D5B-A8E6F5AF1EF5}"/>
              </a:ext>
            </a:extLst>
          </p:cNvPr>
          <p:cNvSpPr/>
          <p:nvPr/>
        </p:nvSpPr>
        <p:spPr>
          <a:xfrm>
            <a:off x="922519" y="205332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87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F562-8C88-5089-2310-7D48F7C6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Driving Forces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3408E0-E0F4-D648-20C8-0EB6FAE48C26}"/>
              </a:ext>
            </a:extLst>
          </p:cNvPr>
          <p:cNvGrpSpPr/>
          <p:nvPr/>
        </p:nvGrpSpPr>
        <p:grpSpPr>
          <a:xfrm>
            <a:off x="2382499" y="2238279"/>
            <a:ext cx="8285500" cy="3686176"/>
            <a:chOff x="2382499" y="2238279"/>
            <a:chExt cx="8285500" cy="3686176"/>
          </a:xfrm>
        </p:grpSpPr>
        <p:sp>
          <p:nvSpPr>
            <p:cNvPr id="10" name="Arrow: Curved Down 9">
              <a:extLst>
                <a:ext uri="{FF2B5EF4-FFF2-40B4-BE49-F238E27FC236}">
                  <a16:creationId xmlns:a16="http://schemas.microsoft.com/office/drawing/2014/main" id="{67BC96A8-66D5-E05A-3974-1D95791F6A4E}"/>
                </a:ext>
              </a:extLst>
            </p:cNvPr>
            <p:cNvSpPr/>
            <p:nvPr/>
          </p:nvSpPr>
          <p:spPr>
            <a:xfrm rot="10265933">
              <a:off x="3053293" y="4323576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urved Down 8">
              <a:extLst>
                <a:ext uri="{FF2B5EF4-FFF2-40B4-BE49-F238E27FC236}">
                  <a16:creationId xmlns:a16="http://schemas.microsoft.com/office/drawing/2014/main" id="{78C2B7E7-3E85-328F-C862-91F9655A144D}"/>
                </a:ext>
              </a:extLst>
            </p:cNvPr>
            <p:cNvSpPr/>
            <p:nvPr/>
          </p:nvSpPr>
          <p:spPr>
            <a:xfrm rot="21095553">
              <a:off x="2847297" y="2455990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DF3911-9344-4815-4090-4A0A8C1C782E}"/>
                </a:ext>
              </a:extLst>
            </p:cNvPr>
            <p:cNvSpPr txBox="1"/>
            <p:nvPr/>
          </p:nvSpPr>
          <p:spPr>
            <a:xfrm>
              <a:off x="2382499" y="3716073"/>
              <a:ext cx="12079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latency</a:t>
              </a:r>
              <a:endParaRPr lang="en-US" sz="28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2F2C34-7053-4E9E-39E0-95574F58EFD9}"/>
                </a:ext>
              </a:extLst>
            </p:cNvPr>
            <p:cNvSpPr txBox="1"/>
            <p:nvPr/>
          </p:nvSpPr>
          <p:spPr>
            <a:xfrm>
              <a:off x="4467556" y="2238279"/>
              <a:ext cx="15522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availability</a:t>
              </a:r>
              <a:endParaRPr lang="en-US" sz="2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708266-BD72-27FC-736A-0DB70717FF7C}"/>
                </a:ext>
              </a:extLst>
            </p:cNvPr>
            <p:cNvSpPr txBox="1"/>
            <p:nvPr/>
          </p:nvSpPr>
          <p:spPr>
            <a:xfrm>
              <a:off x="4106310" y="5401235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Conway’s law</a:t>
              </a:r>
              <a:endParaRPr lang="en-US" sz="28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0EC49A-3E52-AFAE-B1E5-D3ADF78A28E7}"/>
                </a:ext>
              </a:extLst>
            </p:cNvPr>
            <p:cNvSpPr txBox="1"/>
            <p:nvPr/>
          </p:nvSpPr>
          <p:spPr>
            <a:xfrm>
              <a:off x="7132210" y="2378429"/>
              <a:ext cx="353578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reliability</a:t>
              </a:r>
              <a:r>
                <a:rPr lang="en-US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endParaRPr 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BC8ECB-7A37-62F6-5E70-0EB7C00B1D09}"/>
                </a:ext>
              </a:extLst>
            </p:cNvPr>
            <p:cNvSpPr txBox="1"/>
            <p:nvPr/>
          </p:nvSpPr>
          <p:spPr>
            <a:xfrm>
              <a:off x="7473700" y="4724823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queuing theory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765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340325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421987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340325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418499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80/s</a:t>
            </a:r>
          </a:p>
        </p:txBody>
      </p:sp>
    </p:spTree>
    <p:extLst>
      <p:ext uri="{BB962C8B-B14F-4D97-AF65-F5344CB8AC3E}">
        <p14:creationId xmlns:p14="http://schemas.microsoft.com/office/powerpoint/2010/main" val="395302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299177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377351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A8203A-9C1E-6ED9-129B-90D43885E29A}"/>
              </a:ext>
            </a:extLst>
          </p:cNvPr>
          <p:cNvSpPr txBox="1">
            <a:spLocks/>
          </p:cNvSpPr>
          <p:nvPr/>
        </p:nvSpPr>
        <p:spPr>
          <a:xfrm>
            <a:off x="5259560" y="4631059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C1822-3FFF-CECF-FF2E-24884FC027E9}"/>
              </a:ext>
            </a:extLst>
          </p:cNvPr>
          <p:cNvSpPr txBox="1"/>
          <p:nvPr/>
        </p:nvSpPr>
        <p:spPr>
          <a:xfrm>
            <a:off x="843208" y="2004238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Rate-Limit Changes</a:t>
            </a:r>
          </a:p>
        </p:txBody>
      </p:sp>
      <p:sp>
        <p:nvSpPr>
          <p:cNvPr id="15" name="&quot;No&quot; Symbol 19">
            <a:extLst>
              <a:ext uri="{FF2B5EF4-FFF2-40B4-BE49-F238E27FC236}">
                <a16:creationId xmlns:a16="http://schemas.microsoft.com/office/drawing/2014/main" id="{1F4685E4-0244-2F51-478A-B28BF49CECCC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714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780577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250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496D1A2-1A72-99B4-C02E-FB7B93D64B5C}"/>
              </a:ext>
            </a:extLst>
          </p:cNvPr>
          <p:cNvSpPr txBox="1">
            <a:spLocks/>
          </p:cNvSpPr>
          <p:nvPr/>
        </p:nvSpPr>
        <p:spPr>
          <a:xfrm>
            <a:off x="2766085" y="4620231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CE097-C8C8-EC59-0F8C-0021D8F6B872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Needs API Change</a:t>
            </a:r>
          </a:p>
        </p:txBody>
      </p:sp>
      <p:sp>
        <p:nvSpPr>
          <p:cNvPr id="17" name="&quot;No&quot; Symbol 19">
            <a:extLst>
              <a:ext uri="{FF2B5EF4-FFF2-40B4-BE49-F238E27FC236}">
                <a16:creationId xmlns:a16="http://schemas.microsoft.com/office/drawing/2014/main" id="{F852AB6A-325A-91FA-86EF-10093E7DF7B1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1026" name="Picture 2" descr="Istio Logo PNG Vector (SVG) Free Download">
            <a:extLst>
              <a:ext uri="{FF2B5EF4-FFF2-40B4-BE49-F238E27FC236}">
                <a16:creationId xmlns:a16="http://schemas.microsoft.com/office/drawing/2014/main" id="{A8D6C375-3666-1F06-AF48-35C3E9EE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426" y="3001288"/>
            <a:ext cx="1348684" cy="70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419A81-11A8-9C58-520A-A2BA8E697035}"/>
              </a:ext>
            </a:extLst>
          </p:cNvPr>
          <p:cNvSpPr/>
          <p:nvPr/>
        </p:nvSpPr>
        <p:spPr>
          <a:xfrm>
            <a:off x="2092930" y="2966242"/>
            <a:ext cx="2307676" cy="2296836"/>
          </a:xfrm>
          <a:prstGeom prst="rect">
            <a:avLst/>
          </a:prstGeom>
          <a:noFill/>
          <a:ln w="12700">
            <a:solidFill>
              <a:srgbClr val="609FDB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D54FED-D5C1-CF26-5FA7-C0AAB7CB1038}"/>
              </a:ext>
            </a:extLst>
          </p:cNvPr>
          <p:cNvCxnSpPr>
            <a:cxnSpLocks/>
          </p:cNvCxnSpPr>
          <p:nvPr/>
        </p:nvCxnSpPr>
        <p:spPr>
          <a:xfrm flipH="1" flipV="1">
            <a:off x="1554480" y="4114660"/>
            <a:ext cx="3068233" cy="25217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4" descr="Redis logo | Dwglogo">
            <a:extLst>
              <a:ext uri="{FF2B5EF4-FFF2-40B4-BE49-F238E27FC236}">
                <a16:creationId xmlns:a16="http://schemas.microsoft.com/office/drawing/2014/main" id="{EA7956E3-248B-6C71-B7E1-E4780A459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488" y="5313232"/>
            <a:ext cx="2334560" cy="16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705AC2-8A74-062E-A8C7-D8A97DDCA6F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246768" y="5263078"/>
            <a:ext cx="0" cy="41984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07337C50-7FBD-51A0-BBA8-5F8351A6CFB4}"/>
              </a:ext>
            </a:extLst>
          </p:cNvPr>
          <p:cNvSpPr txBox="1">
            <a:spLocks/>
          </p:cNvSpPr>
          <p:nvPr/>
        </p:nvSpPr>
        <p:spPr>
          <a:xfrm>
            <a:off x="1000866" y="4059706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429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9E8E32C-7292-C72E-419D-FBABF759F80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Graphic 29">
            <a:extLst>
              <a:ext uri="{FF2B5EF4-FFF2-40B4-BE49-F238E27FC236}">
                <a16:creationId xmlns:a16="http://schemas.microsoft.com/office/drawing/2014/main" id="{42AE43F9-73A5-53B0-26D1-4AEABA9E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BA0B6-804A-77CD-809D-6BE79F092FD5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A85D7A-8901-0B6F-87AE-DEFCE8F8F0C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</p:spTree>
    <p:extLst>
      <p:ext uri="{BB962C8B-B14F-4D97-AF65-F5344CB8AC3E}">
        <p14:creationId xmlns:p14="http://schemas.microsoft.com/office/powerpoint/2010/main" val="338133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duration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</p:spTree>
    <p:extLst>
      <p:ext uri="{BB962C8B-B14F-4D97-AF65-F5344CB8AC3E}">
        <p14:creationId xmlns:p14="http://schemas.microsoft.com/office/powerpoint/2010/main" val="278694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8337878" y="2030128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duration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8331879" y="9828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9680BA7-BE58-4EA3-F650-55CCC75965F1}"/>
              </a:ext>
            </a:extLst>
          </p:cNvPr>
          <p:cNvSpPr/>
          <p:nvPr/>
        </p:nvSpPr>
        <p:spPr>
          <a:xfrm>
            <a:off x="8331879" y="3123685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0D04312-4A12-11A2-0006-927757C964EF}"/>
              </a:ext>
            </a:extLst>
          </p:cNvPr>
          <p:cNvSpPr/>
          <p:nvPr/>
        </p:nvSpPr>
        <p:spPr>
          <a:xfrm>
            <a:off x="8321983" y="4217242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8985641-0D1A-6789-742B-682F9A82D51A}"/>
              </a:ext>
            </a:extLst>
          </p:cNvPr>
          <p:cNvSpPr/>
          <p:nvPr/>
        </p:nvSpPr>
        <p:spPr>
          <a:xfrm>
            <a:off x="8331879" y="53107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A60FBB8-BE53-F4E2-D319-9550C87154D7}"/>
              </a:ext>
            </a:extLst>
          </p:cNvPr>
          <p:cNvSpPr txBox="1">
            <a:spLocks/>
          </p:cNvSpPr>
          <p:nvPr/>
        </p:nvSpPr>
        <p:spPr>
          <a:xfrm>
            <a:off x="7440426" y="742947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79F48FA-8A84-3538-D986-A0CA277FB0B1}"/>
              </a:ext>
            </a:extLst>
          </p:cNvPr>
          <p:cNvSpPr txBox="1">
            <a:spLocks/>
          </p:cNvSpPr>
          <p:nvPr/>
        </p:nvSpPr>
        <p:spPr>
          <a:xfrm>
            <a:off x="7413909" y="178020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34EE177-1D7E-8FEB-77D7-ADC271F6A86C}"/>
              </a:ext>
            </a:extLst>
          </p:cNvPr>
          <p:cNvSpPr txBox="1">
            <a:spLocks/>
          </p:cNvSpPr>
          <p:nvPr/>
        </p:nvSpPr>
        <p:spPr>
          <a:xfrm>
            <a:off x="7450323" y="287201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D0583F4-18A9-B734-486A-09AC3826A7E8}"/>
              </a:ext>
            </a:extLst>
          </p:cNvPr>
          <p:cNvSpPr txBox="1">
            <a:spLocks/>
          </p:cNvSpPr>
          <p:nvPr/>
        </p:nvSpPr>
        <p:spPr>
          <a:xfrm>
            <a:off x="7440426" y="394564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1313CC3A-EB66-DE6A-BFF4-D1D7227719CD}"/>
              </a:ext>
            </a:extLst>
          </p:cNvPr>
          <p:cNvSpPr txBox="1">
            <a:spLocks/>
          </p:cNvSpPr>
          <p:nvPr/>
        </p:nvSpPr>
        <p:spPr>
          <a:xfrm>
            <a:off x="7450323" y="503478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</p:spTree>
    <p:extLst>
      <p:ext uri="{BB962C8B-B14F-4D97-AF65-F5344CB8AC3E}">
        <p14:creationId xmlns:p14="http://schemas.microsoft.com/office/powerpoint/2010/main" val="140477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1D82-1975-622A-13B9-9EF66EE5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Moving Towards RabbitMQ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221339-9090-1E0F-36C1-39BAFB984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2" b="6082"/>
          <a:stretch/>
        </p:blipFill>
        <p:spPr bwMode="auto">
          <a:xfrm>
            <a:off x="838200" y="3171278"/>
            <a:ext cx="5520190" cy="719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FB8CB-F4A4-E77C-86A1-4E688278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366212"/>
            <a:ext cx="10682575" cy="1433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C0985-FABA-07CD-DE28-43DA120E3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623" y="1851660"/>
            <a:ext cx="4945151" cy="2039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CD3CE-21EF-63F2-6F5F-D48BD53646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144" b="66793"/>
          <a:stretch/>
        </p:blipFill>
        <p:spPr>
          <a:xfrm>
            <a:off x="838200" y="1851660"/>
            <a:ext cx="5520190" cy="772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88937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D0B29B6C-E171-CDFF-ACC5-4DFD5DEAECF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890673" y="3094918"/>
            <a:ext cx="1643228" cy="84356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07087" y="3938483"/>
            <a:ext cx="1601308" cy="692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8D88F1BA-A1CA-5098-0BDC-369A3C9F70C0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983524" y="4010652"/>
            <a:ext cx="1524871" cy="812559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1797950" y="34584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50A38F-6D1F-F521-B1D2-E3FC0458890A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9340311" y="3938481"/>
            <a:ext cx="839573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by API Keys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4533901" y="2882385"/>
            <a:ext cx="2744999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6577287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892245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6264889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5953177" y="297739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4508395" y="3725950"/>
            <a:ext cx="2745000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6551781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866739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4C972-43DE-9850-90F3-69F69F57348B}"/>
              </a:ext>
            </a:extLst>
          </p:cNvPr>
          <p:cNvGrpSpPr/>
          <p:nvPr/>
        </p:nvGrpSpPr>
        <p:grpSpPr>
          <a:xfrm>
            <a:off x="4508395" y="4610678"/>
            <a:ext cx="2745000" cy="425065"/>
            <a:chOff x="1402080" y="3174683"/>
            <a:chExt cx="5445760" cy="8432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C94DE9-DD85-82B8-AFD7-AB10959B7F75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0E0A22E-8303-75A7-111D-3B2A0DB4E73B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5037C45F-4C4E-5B37-43B2-58871027CE72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66264D-9EA6-ED0A-A3E7-8308C8878F46}"/>
              </a:ext>
            </a:extLst>
          </p:cNvPr>
          <p:cNvCxnSpPr>
            <a:cxnSpLocks/>
            <a:stCxn id="29" idx="1"/>
            <a:endCxn id="4" idx="3"/>
          </p:cNvCxnSpPr>
          <p:nvPr/>
        </p:nvCxnSpPr>
        <p:spPr>
          <a:xfrm flipH="1" flipV="1">
            <a:off x="7278900" y="3094918"/>
            <a:ext cx="1032036" cy="8435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43161F-4343-94DB-F502-E8342E6CE759}"/>
              </a:ext>
            </a:extLst>
          </p:cNvPr>
          <p:cNvCxnSpPr>
            <a:cxnSpLocks/>
            <a:stCxn id="29" idx="1"/>
            <a:endCxn id="14" idx="3"/>
          </p:cNvCxnSpPr>
          <p:nvPr/>
        </p:nvCxnSpPr>
        <p:spPr>
          <a:xfrm flipH="1">
            <a:off x="7253395" y="3938483"/>
            <a:ext cx="105754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307F85-6C7B-DEC7-C6DC-72EF3606689A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7253395" y="3938483"/>
            <a:ext cx="1057541" cy="88472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0179884" y="3530375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9ED16ED1-CCF2-984B-B0BB-9EE436D6372D}"/>
              </a:ext>
            </a:extLst>
          </p:cNvPr>
          <p:cNvGrpSpPr/>
          <p:nvPr/>
        </p:nvGrpSpPr>
        <p:grpSpPr>
          <a:xfrm>
            <a:off x="7732093" y="2171700"/>
            <a:ext cx="2205230" cy="3360419"/>
            <a:chOff x="8497903" y="2171700"/>
            <a:chExt cx="2205230" cy="33604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80B241-3339-A85D-0A18-41A69DEA2CA1}"/>
                </a:ext>
              </a:extLst>
            </p:cNvPr>
            <p:cNvSpPr/>
            <p:nvPr/>
          </p:nvSpPr>
          <p:spPr>
            <a:xfrm>
              <a:off x="9076746" y="3604400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24DB63-1D04-C961-D4C9-E63EB0E01456}"/>
                </a:ext>
              </a:extLst>
            </p:cNvPr>
            <p:cNvSpPr/>
            <p:nvPr/>
          </p:nvSpPr>
          <p:spPr>
            <a:xfrm>
              <a:off x="9239854" y="3748959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75CBBB8-4572-E96E-27C3-9BF8EAAD9FAE}"/>
                </a:ext>
              </a:extLst>
            </p:cNvPr>
            <p:cNvSpPr txBox="1">
              <a:spLocks/>
            </p:cNvSpPr>
            <p:nvPr/>
          </p:nvSpPr>
          <p:spPr>
            <a:xfrm>
              <a:off x="9005467" y="3721919"/>
              <a:ext cx="1498148" cy="6681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Worker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1E2E24-48B0-E648-A152-EDE87C541201}"/>
                </a:ext>
              </a:extLst>
            </p:cNvPr>
            <p:cNvSpPr/>
            <p:nvPr/>
          </p:nvSpPr>
          <p:spPr>
            <a:xfrm>
              <a:off x="8497903" y="2171700"/>
              <a:ext cx="2205230" cy="3360419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Scaling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</a:t>
              </a:r>
            </a:p>
          </p:txBody>
        </p:sp>
      </p:grpSp>
      <p:pic>
        <p:nvPicPr>
          <p:cNvPr id="60" name="Graphic 6">
            <a:extLst>
              <a:ext uri="{FF2B5EF4-FFF2-40B4-BE49-F238E27FC236}">
                <a16:creationId xmlns:a16="http://schemas.microsoft.com/office/drawing/2014/main" id="{5245EAAF-62BC-6C4E-92DA-E1B73BBF5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5123" y="2171700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RabbitMQ Logo PNG Transparent &amp; SVG Vector - Freebie Supply">
            <a:extLst>
              <a:ext uri="{FF2B5EF4-FFF2-40B4-BE49-F238E27FC236}">
                <a16:creationId xmlns:a16="http://schemas.microsoft.com/office/drawing/2014/main" id="{1B97926F-E6FC-94CA-F4E2-5DC603FF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917" y="5495406"/>
            <a:ext cx="784965" cy="830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1932577" y="3604400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2095685" y="3748959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itle 1">
            <a:extLst>
              <a:ext uri="{FF2B5EF4-FFF2-40B4-BE49-F238E27FC236}">
                <a16:creationId xmlns:a16="http://schemas.microsoft.com/office/drawing/2014/main" id="{90F76ACE-0F59-2F14-D177-DCFD1AC85D25}"/>
              </a:ext>
            </a:extLst>
          </p:cNvPr>
          <p:cNvSpPr txBox="1">
            <a:spLocks/>
          </p:cNvSpPr>
          <p:nvPr/>
        </p:nvSpPr>
        <p:spPr>
          <a:xfrm>
            <a:off x="1861298" y="3721919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Service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1353734" y="21717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9678508" y="452505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6764" y="21647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2B32A-9726-5E18-2793-BA54CCAFDDBF}"/>
              </a:ext>
            </a:extLst>
          </p:cNvPr>
          <p:cNvSpPr txBox="1">
            <a:spLocks/>
          </p:cNvSpPr>
          <p:nvPr/>
        </p:nvSpPr>
        <p:spPr>
          <a:xfrm>
            <a:off x="4193508" y="2299226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API Key</a:t>
            </a:r>
          </a:p>
        </p:txBody>
      </p:sp>
    </p:spTree>
    <p:extLst>
      <p:ext uri="{BB962C8B-B14F-4D97-AF65-F5344CB8AC3E}">
        <p14:creationId xmlns:p14="http://schemas.microsoft.com/office/powerpoint/2010/main" val="24855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chemeClr val="bg1"/>
                </a:solidFill>
                <a:latin typeface="Agency FB" panose="020B0503020202020204" pitchFamily="34" charset="0"/>
              </a:rPr>
              <a:t>Direct Read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C672A-6BEF-9725-FC9F-7FAD3308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60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195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Single Worker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0A6C2-46D3-485E-2015-A1B4C250D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7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484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Five Workers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38D08-B48F-E61F-D822-DF80281C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3"/>
            <a:ext cx="12192000" cy="56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4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08B55-C716-900A-B5AE-3FA24AFE0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" t="30725" r="36374" b="571"/>
          <a:stretch/>
        </p:blipFill>
        <p:spPr>
          <a:xfrm>
            <a:off x="4004733" y="776111"/>
            <a:ext cx="7349067" cy="5305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4B20F5D-B421-ED54-430E-B47CE6FE6F4E}"/>
              </a:ext>
            </a:extLst>
          </p:cNvPr>
          <p:cNvSpPr/>
          <p:nvPr/>
        </p:nvSpPr>
        <p:spPr>
          <a:xfrm flipV="1">
            <a:off x="6096000" y="1690687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585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0820-07E9-5FD9-BB02-02565E7F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Thank You!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3A707DD9-E92B-45E8-BE0A-E6B2EDF345EB}" type="slidenum">
              <a:rPr lang="en-US">
                <a:latin typeface="Calibri Light"/>
              </a:rPr>
              <a:pPr defTabSz="914377"/>
              <a:t>70</a:t>
            </a:fld>
            <a:endParaRPr lang="en-US">
              <a:latin typeface="Calibri Light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E4B6AEB-C310-4C7C-B166-9187D2EE18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1615281" y="2124076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0CCB47-C574-4DD7-8F11-6425D725B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70" y="23267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4DBCF3-2D62-4023-8D75-D196075492E8}"/>
              </a:ext>
            </a:extLst>
          </p:cNvPr>
          <p:cNvSpPr txBox="1"/>
          <p:nvPr/>
        </p:nvSpPr>
        <p:spPr>
          <a:xfrm>
            <a:off x="6470572" y="23668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098E1-441F-4A78-AAE9-8E7FFFC4D27A}"/>
              </a:ext>
            </a:extLst>
          </p:cNvPr>
          <p:cNvSpPr txBox="1"/>
          <p:nvPr/>
        </p:nvSpPr>
        <p:spPr>
          <a:xfrm>
            <a:off x="6470572" y="4480843"/>
            <a:ext cx="485902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667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B3CFAD-3D47-4604-886C-4C0A58204E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34" y="44099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8DEFE9-6BEA-4E40-9D76-A234A1FF6C87}"/>
              </a:ext>
            </a:extLst>
          </p:cNvPr>
          <p:cNvSpPr txBox="1"/>
          <p:nvPr/>
        </p:nvSpPr>
        <p:spPr>
          <a:xfrm>
            <a:off x="6518255" y="3385794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22C554-1DC8-4B5F-8EFF-FA875C8E3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2" y="31581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57300" y="4995864"/>
            <a:ext cx="3154363" cy="4381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63650" y="5434014"/>
            <a:ext cx="3148013" cy="436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ASSOCIATE CHIEF SOFTWARE ENGINEER</a:t>
            </a:r>
            <a:endParaRPr lang="en-HU" sz="1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3E4C-6451-6650-634B-B35B301C7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482" y="538980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243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https://eventhelix.com/fault-handling/system-reliability-availability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https://eventhelix.com/fault-handling/reliability-availability-basics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https://en.wikipedia.org/wiki/Fallacies_of_distributed_computing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392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SQS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https://d1.awsstatic.com/architecture-diagrams/ArchitectureDiagrams/unreal-engines-pixel-streaming-on-aws-ra.pdf?did=wp_card&amp;trk=wp_card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https://www.joelonsoftware.com/2002/11/11/the-law-of-leaky-abstractions/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https://www.youtube.com/watch?v=oQGreeij-OE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https://www.youtube.com/watch?v=raRpbsWQBCo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https://en.wikipedia.org/wiki/Little%27s_law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https://en.wikipedia.org/wiki/Kendall%27s_notation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https://dzone.com/articles/applying-back-pressure-when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Rapid-Read Protection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http://www.datastax.com/dev/blog/rapid-read-protection-in-cassandra-2-0-2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4724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Architecture Katas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https://nealford.com/katas/kata?id=GoingGoingGone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Kafka / Kinesis Multi-Region Examples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https://aws.amazon.com/blogs/big-data/increase-apache-kafkas-resiliency-with-a-multi-region-deployment-and-mirrormaker-2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https://aws.amazon.com/blogs/big-data/build-highly-available-streams-with-amazon-kinesis-data-streams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The Twelve-Factor App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https://12factor.net/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Rate-Limiting Sandbox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https://github.com/gitaroktato/system-design-excercises/tree/main/rate-limiting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Microservices Availability 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</p:txBody>
      </p:sp>
    </p:spTree>
    <p:extLst>
      <p:ext uri="{BB962C8B-B14F-4D97-AF65-F5344CB8AC3E}">
        <p14:creationId xmlns:p14="http://schemas.microsoft.com/office/powerpoint/2010/main" val="1273309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RabbitMQ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https://www.rabbitmq.com/maxlength.html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https://www.rabbitmq.com/tutorials/tutorial-six-java.html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https://www.rabbitmq.com/consumers.html#single-active-consumer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https://www.rabbitmq.com/flow-control.html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https://blog.rabbitmq.com/posts/2020/05/quorum-queues-and-flow-control-the-concepts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https://www.rabbitmq.com/consumer-prefetch.html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https://blog.rabbitmq.com/posts/2014/04/finding-bottlenecks-with-rabbitmq-3-3/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https://blog.rabbitmq.com/posts/2015/10/new-credit-flow-settings-on-rabbitmq-3-5-5/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https://www.rabbitmq.com/confirms.html#publisher-confirms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4033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5D5-F19D-F0E4-1287-73D51318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CCDD59F-2471-8136-B278-95E550DE1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2" y="857250"/>
            <a:ext cx="8905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5E0-B4AA-9975-4980-ACEC230B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10" y="1456630"/>
            <a:ext cx="6352993" cy="3944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80120-2C6A-5190-FF3A-72857E11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110" y="1456630"/>
            <a:ext cx="6649419" cy="3944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CPU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48279" y="1479869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8935504" y="74694"/>
            <a:ext cx="297709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96%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069529F-0DF7-1071-75B5-403525D2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2953</TotalTime>
  <Words>1771</Words>
  <Application>Microsoft Office PowerPoint</Application>
  <PresentationFormat>Widescreen</PresentationFormat>
  <Paragraphs>520</Paragraphs>
  <Slides>75</Slides>
  <Notes>53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Agency FB</vt:lpstr>
      <vt:lpstr>Arial</vt:lpstr>
      <vt:lpstr>Arial Black</vt:lpstr>
      <vt:lpstr>Calibri</vt:lpstr>
      <vt:lpstr>Calibri Light</vt:lpstr>
      <vt:lpstr>Courier New</vt:lpstr>
      <vt:lpstr>Office Theme</vt:lpstr>
      <vt:lpstr>Blank_1</vt:lpstr>
      <vt:lpstr>Aspects of Microservice Interactions</vt:lpstr>
      <vt:lpstr>Death Star Architecture</vt:lpstr>
      <vt:lpstr>WHY?</vt:lpstr>
      <vt:lpstr>Characteristics</vt:lpstr>
      <vt:lpstr>PowerPoint Presentation</vt:lpstr>
      <vt:lpstr>Driving Forces</vt:lpstr>
      <vt:lpstr>Latency</vt:lpstr>
      <vt:lpstr>Latency</vt:lpstr>
      <vt:lpstr>Availability</vt:lpstr>
      <vt:lpstr>Availability</vt:lpstr>
      <vt:lpstr>Reliability</vt:lpstr>
      <vt:lpstr>Reliability</vt:lpstr>
      <vt:lpstr>Latency Numbers Every Programmer Should Know </vt:lpstr>
      <vt:lpstr>PowerPoint Presentation</vt:lpstr>
      <vt:lpstr>Queuing Theory</vt:lpstr>
      <vt:lpstr>Queuing Theory</vt:lpstr>
      <vt:lpstr>Queuing Theory</vt:lpstr>
      <vt:lpstr>Queuing Theory</vt:lpstr>
      <vt:lpstr>Queuing Theory</vt:lpstr>
      <vt:lpstr>50ms</vt:lpstr>
      <vt:lpstr>100ms</vt:lpstr>
      <vt:lpstr>150ms</vt:lpstr>
      <vt:lpstr>200ms</vt:lpstr>
      <vt:lpstr>250ms</vt:lpstr>
      <vt:lpstr>300ms</vt:lpstr>
      <vt:lpstr>350ms</vt:lpstr>
      <vt:lpstr>400ms</vt:lpstr>
      <vt:lpstr>450ms</vt:lpstr>
      <vt:lpstr>Queuing Theory</vt:lpstr>
      <vt:lpstr>Queuing Theory</vt:lpstr>
      <vt:lpstr>Queuing Theory</vt:lpstr>
      <vt:lpstr>Queuing Theory</vt:lpstr>
      <vt:lpstr>Conway’s Law</vt:lpstr>
      <vt:lpstr>Conway’s Law</vt:lpstr>
      <vt:lpstr>Conway’s Law</vt:lpstr>
      <vt:lpstr>Conway’s Law</vt:lpstr>
      <vt:lpstr>Conway’s Law</vt:lpstr>
      <vt:lpstr>Conway’s Law</vt:lpstr>
      <vt:lpstr>PowerPoint Presentation</vt:lpstr>
      <vt:lpstr>TOOLBOX</vt:lpstr>
      <vt:lpstr>PowerPoint Presentation</vt:lpstr>
      <vt:lpstr>EXAMPLES</vt:lpstr>
      <vt:lpstr>Rapid Read Protection</vt:lpstr>
      <vt:lpstr>PowerPoint Presentation</vt:lpstr>
      <vt:lpstr>CQRS</vt:lpstr>
      <vt:lpstr>Client Libraries</vt:lpstr>
      <vt:lpstr>Client Libraries</vt:lpstr>
      <vt:lpstr>Client Libraries</vt:lpstr>
      <vt:lpstr>Shift Left</vt:lpstr>
      <vt:lpstr>Proxy</vt:lpstr>
      <vt:lpstr>Region Pinning</vt:lpstr>
      <vt:lpstr>Region Pinning</vt:lpstr>
      <vt:lpstr>Going...Going...Gone!</vt:lpstr>
      <vt:lpstr>PowerPoint Presentation</vt:lpstr>
      <vt:lpstr>Separate Critical Path</vt:lpstr>
      <vt:lpstr>Separate Critical Path</vt:lpstr>
      <vt:lpstr>Separate Critical Path</vt:lpstr>
      <vt:lpstr>Baseline</vt:lpstr>
      <vt:lpstr>Retries</vt:lpstr>
      <vt:lpstr>Built In Rate-Limiting</vt:lpstr>
      <vt:lpstr>Built In Rate-Limiting</vt:lpstr>
      <vt:lpstr>Service Mesh</vt:lpstr>
      <vt:lpstr>Queuing Theory</vt:lpstr>
      <vt:lpstr>Queuing Theory</vt:lpstr>
      <vt:lpstr>Moving Towards RabbitMQ</vt:lpstr>
      <vt:lpstr>Separate by API Keys</vt:lpstr>
      <vt:lpstr>Direct Read</vt:lpstr>
      <vt:lpstr>Single Worker</vt:lpstr>
      <vt:lpstr>Five Workers</vt:lpstr>
      <vt:lpstr>Thank You!</vt:lpstr>
      <vt:lpstr>References</vt:lpstr>
      <vt:lpstr>References</vt:lpstr>
      <vt:lpstr>References</vt:lpstr>
      <vt:lpstr>References</vt:lpstr>
      <vt:lpstr>Colors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Aspects of Microservice Interactions</dc:title>
  <dc:creator>Oresztesz Margaritisz</dc:creator>
  <cp:lastModifiedBy>Oresztesz Margaritisz</cp:lastModifiedBy>
  <cp:revision>332</cp:revision>
  <dcterms:created xsi:type="dcterms:W3CDTF">2023-01-23T13:24:30Z</dcterms:created>
  <dcterms:modified xsi:type="dcterms:W3CDTF">2024-01-10T14:36:40Z</dcterms:modified>
</cp:coreProperties>
</file>